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4"/>
  </p:notesMasterIdLst>
  <p:handoutMasterIdLst>
    <p:handoutMasterId r:id="rId65"/>
  </p:handoutMasterIdLst>
  <p:sldIdLst>
    <p:sldId id="256" r:id="rId2"/>
    <p:sldId id="491" r:id="rId3"/>
    <p:sldId id="444" r:id="rId4"/>
    <p:sldId id="526" r:id="rId5"/>
    <p:sldId id="492" r:id="rId6"/>
    <p:sldId id="557" r:id="rId7"/>
    <p:sldId id="369" r:id="rId8"/>
    <p:sldId id="371" r:id="rId9"/>
    <p:sldId id="556" r:id="rId10"/>
    <p:sldId id="370" r:id="rId11"/>
    <p:sldId id="521" r:id="rId12"/>
    <p:sldId id="522" r:id="rId13"/>
    <p:sldId id="558" r:id="rId14"/>
    <p:sldId id="414" r:id="rId15"/>
    <p:sldId id="412" r:id="rId16"/>
    <p:sldId id="563" r:id="rId17"/>
    <p:sldId id="537" r:id="rId18"/>
    <p:sldId id="260" r:id="rId19"/>
    <p:sldId id="264" r:id="rId20"/>
    <p:sldId id="263" r:id="rId21"/>
    <p:sldId id="274" r:id="rId22"/>
    <p:sldId id="378" r:id="rId23"/>
    <p:sldId id="379" r:id="rId24"/>
    <p:sldId id="545" r:id="rId25"/>
    <p:sldId id="546" r:id="rId26"/>
    <p:sldId id="273" r:id="rId27"/>
    <p:sldId id="276" r:id="rId28"/>
    <p:sldId id="480" r:id="rId29"/>
    <p:sldId id="277" r:id="rId30"/>
    <p:sldId id="547" r:id="rId31"/>
    <p:sldId id="538" r:id="rId32"/>
    <p:sldId id="278" r:id="rId33"/>
    <p:sldId id="345" r:id="rId34"/>
    <p:sldId id="481" r:id="rId35"/>
    <p:sldId id="381" r:id="rId36"/>
    <p:sldId id="279" r:id="rId37"/>
    <p:sldId id="382" r:id="rId38"/>
    <p:sldId id="281" r:id="rId39"/>
    <p:sldId id="383" r:id="rId40"/>
    <p:sldId id="283" r:id="rId41"/>
    <p:sldId id="357" r:id="rId42"/>
    <p:sldId id="548" r:id="rId43"/>
    <p:sldId id="549" r:id="rId44"/>
    <p:sldId id="553" r:id="rId45"/>
    <p:sldId id="555" r:id="rId46"/>
    <p:sldId id="349" r:id="rId47"/>
    <p:sldId id="504" r:id="rId48"/>
    <p:sldId id="559" r:id="rId49"/>
    <p:sldId id="479" r:id="rId50"/>
    <p:sldId id="372" r:id="rId51"/>
    <p:sldId id="527" r:id="rId52"/>
    <p:sldId id="476" r:id="rId53"/>
    <p:sldId id="528" r:id="rId54"/>
    <p:sldId id="377" r:id="rId55"/>
    <p:sldId id="552" r:id="rId56"/>
    <p:sldId id="529" r:id="rId57"/>
    <p:sldId id="530" r:id="rId58"/>
    <p:sldId id="540" r:id="rId59"/>
    <p:sldId id="531" r:id="rId60"/>
    <p:sldId id="564" r:id="rId61"/>
    <p:sldId id="565" r:id="rId62"/>
    <p:sldId id="554" r:id="rId63"/>
  </p:sldIdLst>
  <p:sldSz cx="9906000" cy="6858000" type="A4"/>
  <p:notesSz cx="7099300" cy="10234613"/>
  <p:custDataLst>
    <p:tags r:id="rId66"/>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93"/>
    <p:restoredTop sz="73890"/>
  </p:normalViewPr>
  <p:slideViewPr>
    <p:cSldViewPr>
      <p:cViewPr varScale="1">
        <p:scale>
          <a:sx n="117" d="100"/>
          <a:sy n="117" d="100"/>
        </p:scale>
        <p:origin x="2368" y="176"/>
      </p:cViewPr>
      <p:guideLst>
        <p:guide orient="horz" pos="2160"/>
        <p:guide pos="3120"/>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78" d="100"/>
          <a:sy n="78" d="100"/>
        </p:scale>
        <p:origin x="-401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781050" y="769938"/>
            <a:ext cx="5538788" cy="3835400"/>
          </a:xfrm>
          <a:prstGeom prst="rect">
            <a:avLst/>
          </a:prstGeom>
          <a:noFill/>
          <a:ln w="12700">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14727734-ABCF-234D-B636-C5B0C95204C2}" type="slidenum">
              <a:rPr lang="en-US"/>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ＭＳ Ｐゴシック" charset="0"/>
      </a:defRPr>
    </a:lvl1pPr>
    <a:lvl2pPr marL="4556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2pPr>
    <a:lvl3pPr marL="9128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3pPr>
    <a:lvl4pPr marL="13700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4pPr>
    <a:lvl5pPr marL="18272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type of the aforementioned features is used to create relationships:</a:t>
            </a:r>
          </a:p>
          <a:p>
            <a:pPr marL="285750" indent="-285750">
              <a:buFont typeface="Arial" charset="0"/>
              <a:buChar char="•"/>
            </a:pPr>
            <a:r>
              <a:rPr lang="en-US" dirty="0"/>
              <a:t>Content-based</a:t>
            </a:r>
            <a:r>
              <a:rPr lang="en-US" baseline="0" dirty="0"/>
              <a:t> features are used to compute document similarity, one of the basic approaches in </a:t>
            </a:r>
            <a:r>
              <a:rPr lang="en-US" u="sng" baseline="0" dirty="0"/>
              <a:t>information retrieval</a:t>
            </a:r>
            <a:r>
              <a:rPr lang="en-US" baseline="0" dirty="0"/>
              <a:t>, this part of the lecture. Document similarity allows to search, cluster or classify documents</a:t>
            </a:r>
          </a:p>
          <a:p>
            <a:pPr marL="285750" indent="-285750">
              <a:buFont typeface="Arial" charset="0"/>
              <a:buChar char="•"/>
            </a:pPr>
            <a:r>
              <a:rPr lang="en-US" baseline="0" dirty="0"/>
              <a:t>Social features are used to create social networks, which can then be analyzed for influence (used in information retrieval) or communities (we will see in the lecture part on </a:t>
            </a:r>
            <a:r>
              <a:rPr lang="en-US" u="sng" baseline="0" dirty="0"/>
              <a:t>data mining </a:t>
            </a:r>
            <a:r>
              <a:rPr lang="en-US" baseline="0" dirty="0"/>
              <a:t>how to extract communities)</a:t>
            </a:r>
          </a:p>
          <a:p>
            <a:pPr marL="285750" indent="-285750">
              <a:buFont typeface="Arial" charset="0"/>
              <a:buChar char="•"/>
            </a:pPr>
            <a:r>
              <a:rPr lang="en-US" baseline="0" dirty="0"/>
              <a:t>Concept features can be organized through semantic relationships in taxonomies and ontologies, which allow to classify and search documents (we will see in the lecture part on </a:t>
            </a:r>
            <a:r>
              <a:rPr lang="en-US" u="sng" baseline="0" dirty="0"/>
              <a:t>knowledge extraction </a:t>
            </a:r>
            <a:r>
              <a:rPr lang="en-US" baseline="0" dirty="0"/>
              <a:t>how to infer such relationships)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12</a:t>
            </a:fld>
            <a:endParaRPr lang="en-US"/>
          </a:p>
        </p:txBody>
      </p:sp>
    </p:spTree>
    <p:extLst>
      <p:ext uri="{BB962C8B-B14F-4D97-AF65-F5344CB8AC3E}">
        <p14:creationId xmlns:p14="http://schemas.microsoft.com/office/powerpoint/2010/main" val="209692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a:t> which allows to assess the relative relevance of different results based on the scores,</a:t>
                </a:r>
                <a:r>
                  <a:rPr lang="en-US" baseline="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a:t>). The most common models return</a:t>
                </a:r>
                <a:r>
                  <a:rPr lang="en-US" baseline="0"/>
                  <a:t> score values.</a:t>
                </a:r>
                <a:endParaRPr lang="en-US"/>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13</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14</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15</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atin typeface="Times New Roman" charset="0"/>
                <a:ea typeface="ＭＳ Ｐゴシック"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a:t>
            </a:r>
          </a:p>
        </p:txBody>
      </p:sp>
    </p:spTree>
    <p:extLst>
      <p:ext uri="{BB962C8B-B14F-4D97-AF65-F5344CB8AC3E}">
        <p14:creationId xmlns:p14="http://schemas.microsoft.com/office/powerpoint/2010/main" val="206395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Traditional information retrieval has been primarily concerned over many years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repository of documents with universal access.</a:t>
            </a:r>
          </a:p>
          <a:p>
            <a:r>
              <a:rPr lang="en-US">
                <a:latin typeface="Times New Roman" charset="0"/>
                <a:ea typeface="ＭＳ Ｐゴシック" charset="0"/>
              </a:rPr>
              <a:t>Since nowadays most of the information content is still available in textual form, text is an important basis for information retrieval. Natural language text carries a lot of meaning, which still cannot fully be captured computationally. The research in cognitive science, especially linguistics suggests that perhaps this can never be done.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Nowadays, this approach is gradually extended by taking into account other features of documents, such as the document or link structure.</a:t>
            </a:r>
          </a:p>
        </p:txBody>
      </p:sp>
    </p:spTree>
    <p:extLst>
      <p:ext uri="{BB962C8B-B14F-4D97-AF65-F5344CB8AC3E}">
        <p14:creationId xmlns:p14="http://schemas.microsoft.com/office/powerpoint/2010/main" val="59008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a:latin typeface="Times New Roman" charset="0"/>
                <a:ea typeface="ＭＳ Ｐゴシック" charset="0"/>
              </a:rPr>
              <a:t>This figure illustrates the basic architecture with the different functional components of a text retrieval system. We can distinguish three main groups of components:</a:t>
            </a:r>
          </a:p>
          <a:p>
            <a:pPr marL="228600" indent="-228600">
              <a:buFontTx/>
              <a:buAutoNum type="arabicPeriod"/>
            </a:pPr>
            <a:r>
              <a:rPr lang="en-US">
                <a:latin typeface="Times New Roman" charset="0"/>
                <a:ea typeface="ＭＳ Ｐゴシック" charset="0"/>
              </a:rPr>
              <a:t>the feature extraction component: it performs text processing to turn queries and text documents into a keyword-based representation</a:t>
            </a:r>
          </a:p>
          <a:p>
            <a:pPr marL="228600" indent="-228600">
              <a:buFontTx/>
              <a:buAutoNum type="arabicPeriod"/>
            </a:pPr>
            <a:r>
              <a:rPr lang="en-US">
                <a:latin typeface="Times New Roman" charset="0"/>
                <a:ea typeface="ＭＳ Ｐゴシック" charset="0"/>
              </a:rPr>
              <a:t>the ranking system: it implements the retrieval model. In a first step user queries are potentially modified (in particular if user relevance feedback is used), then the documents required for producing the result are retrieved from the database and finally the similarity values are computed according to the retrieval model in order to compute the ranked result.</a:t>
            </a:r>
          </a:p>
          <a:p>
            <a:pPr marL="228600" indent="-228600">
              <a:buFontTx/>
              <a:buAutoNum type="arabicPeriod"/>
            </a:pPr>
            <a:r>
              <a:rPr lang="en-US">
                <a:latin typeface="Times New Roman" charset="0"/>
                <a:ea typeface="ＭＳ Ｐゴシック" charset="0"/>
              </a:rPr>
              <a:t>the data access system: it supports the ranking system by efficiently retrieving documents containing specific keywords from large document collections. The standard technique to implement this component is called </a:t>
            </a:r>
            <a:r>
              <a:rPr lang="en-US" b="1">
                <a:latin typeface="Times New Roman" charset="0"/>
                <a:ea typeface="ＭＳ Ｐゴシック" charset="0"/>
              </a:rPr>
              <a:t>inverted files</a:t>
            </a:r>
            <a:r>
              <a:rPr lang="en-US">
                <a:latin typeface="Times New Roman" charset="0"/>
                <a:ea typeface="ＭＳ Ｐゴシック" charset="0"/>
              </a:rPr>
              <a:t>.</a:t>
            </a:r>
          </a:p>
          <a:p>
            <a:pPr marL="228600" indent="-228600"/>
            <a:r>
              <a:rPr lang="en-US">
                <a:latin typeface="Times New Roman" charset="0"/>
                <a:ea typeface="ＭＳ Ｐゴシック" charset="0"/>
              </a:rPr>
              <a:t>In addition we recognize two components to interface the system to the user on the one hand, and to the data collection on the other hand.</a:t>
            </a:r>
          </a:p>
          <a:p>
            <a:pPr marL="228600" indent="-228600"/>
            <a:endParaRPr lang="en-US">
              <a:latin typeface="Times New Roman" charset="0"/>
              <a:ea typeface="ＭＳ Ｐゴシック"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In full text retrieval each document is represented by a set of representative keywords or index terms. Using index terms is an ancient concept that has been used in books. The earliest example of an index is from a temple library in Babylon, cataloging the subjects of the cuneiforms.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dirty="0">
                <a:latin typeface="Times New Roman" charset="0"/>
                <a:ea typeface="ＭＳ Ｐゴシック" charset="0"/>
              </a:rPr>
              <a:t>When using words as text features normally a stepwise processing approach is taken: in a first step, the document structure, e.g., from XML, is extracted and if required stored for further processing. The remaining text is stripped of special characters, producing the full text of the document as a sequence of tokens. Then very frequent words which are not useful for retrieval, so-called "</a:t>
            </a:r>
            <a:r>
              <a:rPr lang="en-US" dirty="0" err="1">
                <a:latin typeface="Times New Roman" charset="0"/>
                <a:ea typeface="ＭＳ Ｐゴシック" charset="0"/>
              </a:rPr>
              <a:t>stopwords</a:t>
            </a:r>
            <a:r>
              <a:rPr lang="en-US" dirty="0">
                <a:latin typeface="Times New Roman" charset="0"/>
                <a:ea typeface="ＭＳ Ｐゴシック" charset="0"/>
              </a:rPr>
              <a:t>", are eliminated (e.g.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introduce the precise terminology we will use in the following for text retrieval systems. Note that the way of how specific weights are assigned to an index term with respect to a document and of how similarity coefficients are computed are part of the definition of the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22</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a:latin typeface="Times New Roman" charset="0"/>
                <a:ea typeface="ＭＳ Ｐゴシック" charset="0"/>
              </a:rPr>
              <a:t>This is an example of a (simple) document collection that we will use in the following as running example.</a:t>
            </a:r>
          </a:p>
          <a:p>
            <a:endParaRPr lang="en-US">
              <a:latin typeface="Times New Roman" charset="0"/>
              <a:ea typeface="ＭＳ Ｐゴシック" charset="0"/>
            </a:endParaRPr>
          </a:p>
          <a:p>
            <a:endParaRPr lang="en-US">
              <a:latin typeface="Times New Roman" charset="0"/>
              <a:ea typeface="ＭＳ Ｐゴシック"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23</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support a model of a real-world </a:t>
            </a:r>
            <a:r>
              <a:rPr lang="en-GB" sz="1200" baseline="0" noProof="0" dirty="0" err="1"/>
              <a:t>phenomen</a:t>
            </a:r>
            <a:r>
              <a:rPr lang="en-GB" sz="1200" baseline="0" noProof="0" dirty="0"/>
              <a:t> based on data, the key information management tasks are related to the interplay between data and models. We can identify two directions for this interplay: from models to data, and from data to models. From models to data is commonly what we understand by </a:t>
            </a:r>
            <a:r>
              <a:rPr lang="en-GB" sz="1200" b="1" baseline="0" noProof="0" dirty="0"/>
              <a:t>retrieval</a:t>
            </a:r>
            <a:r>
              <a:rPr lang="en-GB" sz="1200" baseline="0" noProof="0" dirty="0"/>
              <a:t>, or information retrieval. </a:t>
            </a:r>
          </a:p>
          <a:p>
            <a:endParaRPr lang="en-GB" sz="1200" baseline="0" noProof="0" dirty="0"/>
          </a:p>
          <a:p>
            <a:r>
              <a:rPr lang="en-GB" sz="1200" baseline="0" noProof="0" dirty="0"/>
              <a:t>Given a model, we would like to learn about specific aspects of reality. If we have a model of the temperature distribution in the world, we would like to retrieve the temperature at a specific location or the global average temperature. For Web search we would use a model of how search terms provided by user to a Web search engine relate to documents considered as being relevant by the user, to retrieve the results of a user query. </a:t>
            </a:r>
          </a:p>
          <a:p>
            <a:endParaRPr lang="en-GB" sz="1200" baseline="0" noProof="0" dirty="0"/>
          </a:p>
          <a:p>
            <a:r>
              <a:rPr lang="en-GB" sz="1200" baseline="0" noProof="0" dirty="0"/>
              <a:t>Going from data to models is what is commonly called data mining.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03480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26</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Early information retrieval systems (as well as many search systems in use today, such as spotlight and windows search) use the Boolean retrieval model. This model is actually more similar to database querying, as requests are specified as first order (Boolean) expressions. Term weights are set to 1 when a term occurs in a document, just as in the term-document matrix on the previous slide.</a:t>
            </a:r>
          </a:p>
        </p:txBody>
      </p:sp>
    </p:spTree>
    <p:extLst>
      <p:ext uri="{BB962C8B-B14F-4D97-AF65-F5344CB8AC3E}">
        <p14:creationId xmlns:p14="http://schemas.microsoft.com/office/powerpoint/2010/main" val="133796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27</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Computing the similarity of a document with a query reduces in Boolean retrieval to the problem of checking whether the term occurrences in the document satisfy the Boolean condition specified by the query. In order to do this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a:latin typeface="Times New Roman" charset="0"/>
              <a:ea typeface="ＭＳ Ｐゴシック"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 match is established if the document vector contains all the terms of the query vector in the correct form, i.e., if the term occurs positively in the query the term has to occur in the document, if the term occurs in the negated form in the query the term must not occur, and if the term does not occur in the query it may or may not occur in the document.</a:t>
            </a:r>
            <a:endParaRPr lang="en-GB">
              <a:latin typeface="Times New Roman" charset="0"/>
              <a:ea typeface="ＭＳ Ｐゴシック"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This example illustrates a complete Boolean retrieval process for our sample document collection.</a:t>
            </a:r>
          </a:p>
          <a:p>
            <a:endParaRPr lang="en-US" dirty="0">
              <a:latin typeface="Times New Roman" charset="0"/>
              <a:ea typeface="ＭＳ Ｐゴシック" charset="0"/>
            </a:endParaRPr>
          </a:p>
          <a:p>
            <a:r>
              <a:rPr lang="en-US" dirty="0">
                <a:latin typeface="Times New Roman" charset="0"/>
                <a:ea typeface="ＭＳ Ｐゴシック" charset="0"/>
              </a:rPr>
              <a:t>The transformation from the original query to the disjunctive normal form proceeds in the following steps:</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a:t>
            </a:r>
          </a:p>
          <a:p>
            <a:r>
              <a:rPr lang="en-US" dirty="0">
                <a:latin typeface="Times New Roman" charset="0"/>
                <a:ea typeface="ＭＳ Ｐゴシック" charset="0"/>
              </a:rPr>
              <a:t>(application AND NOT theory)-&gt;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 NOT theory) OR</a:t>
            </a:r>
          </a:p>
          <a:p>
            <a:r>
              <a:rPr lang="en-US" dirty="0">
                <a:latin typeface="Times New Roman" charset="0"/>
                <a:ea typeface="ＭＳ Ｐゴシック" charset="0"/>
              </a:rPr>
              <a:t>(application AND (algorithm or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32</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main limitation of the Boolean retrieval model is its incapability to rank the result and to match documents that do not contain all the keywords of the query. More complex requests become very difficult to formulate. Finally it is hard to predict</a:t>
            </a:r>
            <a:r>
              <a:rPr lang="en-US" baseline="0" dirty="0">
                <a:latin typeface="Times New Roman" charset="0"/>
                <a:ea typeface="ＭＳ Ｐゴシック" charset="0"/>
              </a:rPr>
              <a:t> for the user whether a query would produce a reasonably sized set of results. Often either no results are returned, if the query is too restrictive or very large numbers of results are produced in the opposite case.</a:t>
            </a:r>
            <a:endParaRPr lang="en-US" dirty="0">
              <a:latin typeface="Times New Roman" charset="0"/>
              <a:ea typeface="ＭＳ Ｐゴシック" charset="0"/>
            </a:endParaRPr>
          </a:p>
          <a:p>
            <a:endParaRPr lang="en-US" dirty="0">
              <a:latin typeface="Times New Roman" charset="0"/>
              <a:ea typeface="ＭＳ Ｐゴシック" charset="0"/>
            </a:endParaRPr>
          </a:p>
          <a:p>
            <a:r>
              <a:rPr lang="en-US" dirty="0">
                <a:latin typeface="Times New Roman" charset="0"/>
                <a:ea typeface="ＭＳ Ｐゴシック"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formulate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distance measure for vectors has to satisfy the following properties: </a:t>
            </a:r>
          </a:p>
          <a:p>
            <a:pPr>
              <a:buFontTx/>
              <a:buChar char="•"/>
            </a:pPr>
            <a:r>
              <a:rPr lang="en-US" dirty="0">
                <a:latin typeface="Times New Roman" charset="0"/>
                <a:ea typeface="ＭＳ Ｐゴシック" charset="0"/>
              </a:rPr>
              <a:t> If two vectors coincide completely their similarity should be maximal, i.e., equal to 1. </a:t>
            </a:r>
          </a:p>
          <a:p>
            <a:pPr>
              <a:buFontTx/>
              <a:buChar char="•"/>
            </a:pPr>
            <a:r>
              <a:rPr lang="en-US" dirty="0">
                <a:latin typeface="Times New Roman" charset="0"/>
                <a:ea typeface="ＭＳ Ｐゴシック"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dirty="0">
                <a:latin typeface="Times New Roman" charset="0"/>
                <a:ea typeface="ＭＳ Ｐゴシック" charset="0"/>
              </a:rPr>
              <a:t> in all other cases the similarity should be between 0 and 1.</a:t>
            </a:r>
          </a:p>
          <a:p>
            <a:r>
              <a:rPr lang="en-US" dirty="0">
                <a:latin typeface="Times New Roman" charset="0"/>
                <a:ea typeface="ＭＳ Ｐゴシック" charset="0"/>
              </a:rPr>
              <a:t>The scalar product (which is equivalent to the cosine of the angle of two vectors) has exactly these properties and is therefore (normally) used as similarity measure for vector space retrieval.</a:t>
            </a:r>
          </a:p>
          <a:p>
            <a:endParaRPr lang="en-US" dirty="0">
              <a:latin typeface="Times New Roman" charset="0"/>
              <a:ea typeface="ＭＳ Ｐゴシック" charset="0"/>
            </a:endParaRPr>
          </a:p>
          <a:p>
            <a:r>
              <a:rPr lang="en-US" dirty="0">
                <a:latin typeface="Times New Roman" charset="0"/>
                <a:ea typeface="ＭＳ Ｐゴシック" charset="0"/>
              </a:rPr>
              <a:t>A good question is why not use Euclidean distance, instead of Cosine distance. The problem with Euclidean distance is that different documents with the same or similar distribution of term weights, but of different vector length would give very different results, whereas their meaning would be the same or similar. E.g. the documents with vectors (1,1,0) and (2,2,0) would probably carry the same meaning. But their distances to a query vector would be very different.</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vector space retrieval model is the standard retrieval technique used both on the Web and for classical text retrieval.</a:t>
            </a:r>
          </a:p>
          <a:p>
            <a:endParaRPr lang="en-GB">
              <a:latin typeface="Times New Roman" charset="0"/>
              <a:ea typeface="ＭＳ Ｐゴシック"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We apply the same weighting scheme for the document and query vectors as in the case of Boolean retrieval, and show the results vector space retrieval produces. We observe that also documents containing only one of the two keywords occurring in the query, would show up in the result, although with lower similarity value.</a:t>
            </a:r>
          </a:p>
          <a:p>
            <a:r>
              <a:rPr lang="en-US" dirty="0">
                <a:latin typeface="Times New Roman" charset="0"/>
                <a:ea typeface="ＭＳ Ｐゴシック" charset="0"/>
              </a:rPr>
              <a:t>Since in vector space retrieval no longer exclusively binary weights are used, a central question is of how to determine weights that more precisely determine the importance of a term for the document. Obviously not all terms carry the same amount of information on the meaning of a document. This was for example one of the reasons to eliminate stop words, as they normally carry no meaning at all.</a:t>
            </a:r>
          </a:p>
        </p:txBody>
      </p:sp>
    </p:spTree>
    <p:extLst>
      <p:ext uri="{BB962C8B-B14F-4D97-AF65-F5344CB8AC3E}">
        <p14:creationId xmlns:p14="http://schemas.microsoft.com/office/powerpoint/2010/main" val="23259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ln cap="flat"/>
        </p:spPr>
      </p:sp>
      <p:sp>
        <p:nvSpPr>
          <p:cNvPr id="849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illustrates the use of term frequency. Assume we form the query vector by simply setting the weight to 1 if the keyword appears in the query. Then we would obtain D1 and D2 as result. Actually, this result appears to be non-intuitive, since we would expect that D3 is much more similar to q than D2. What has gone wrong?</a:t>
            </a:r>
          </a:p>
          <a:p>
            <a:r>
              <a:rPr lang="en-US">
                <a:latin typeface="Times New Roman" charset="0"/>
                <a:ea typeface="ＭＳ Ｐゴシック"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3</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ln cap="flat"/>
        </p:spPr>
      </p:sp>
      <p:sp>
        <p:nvSpPr>
          <p:cNvPr id="901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Thus we have to take into account not only the frequency of a term within a document, when determining the importance of the term for characterizing the document, but also the discriminative power of the term with respect to the document collection as a whole. For that purpose, the inverse document frequency is computed and included into the term weight.</a:t>
            </a:r>
          </a:p>
          <a:p>
            <a:r>
              <a:rPr lang="en-US">
                <a:latin typeface="Times New Roman" charset="0"/>
                <a:ea typeface="ＭＳ Ｐゴシック" charset="0"/>
              </a:rPr>
              <a:t>We can see now from this weighting scheme that eliminating stop words is actually an optimization of computing similarity measures in vector space retrieval. Since stop words normally occur in every document of a collection, their term weights will normally be 0 and thus the terms do not play a role in retrieval. Thus it is of advantage to exclude them already from the retrieval process at the very beginning.</a:t>
            </a:r>
          </a:p>
        </p:txBody>
      </p:sp>
    </p:spTree>
    <p:extLst>
      <p:ext uri="{BB962C8B-B14F-4D97-AF65-F5344CB8AC3E}">
        <p14:creationId xmlns:p14="http://schemas.microsoft.com/office/powerpoint/2010/main" val="416823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have now: n=4, n</a:t>
            </a:r>
            <a:r>
              <a:rPr lang="en-US" baseline="-25000">
                <a:latin typeface="Times New Roman" charset="0"/>
                <a:ea typeface="ＭＳ Ｐゴシック" charset="0"/>
              </a:rPr>
              <a:t>information</a:t>
            </a:r>
            <a:r>
              <a:rPr lang="en-US">
                <a:latin typeface="Times New Roman" charset="0"/>
                <a:ea typeface="ＭＳ Ｐゴシック" charset="0"/>
              </a:rPr>
              <a:t>=2, n</a:t>
            </a:r>
            <a:r>
              <a:rPr lang="en-US" baseline="-25000">
                <a:latin typeface="Times New Roman" charset="0"/>
                <a:ea typeface="ＭＳ Ｐゴシック" charset="0"/>
              </a:rPr>
              <a:t>retrieval</a:t>
            </a:r>
            <a:r>
              <a:rPr lang="en-US">
                <a:latin typeface="Times New Roman" charset="0"/>
                <a:ea typeface="ＭＳ Ｐゴシック" charset="0"/>
              </a:rPr>
              <a:t>=4, n</a:t>
            </a:r>
            <a:r>
              <a:rPr lang="en-US" baseline="-25000">
                <a:latin typeface="Times New Roman" charset="0"/>
                <a:ea typeface="ＭＳ Ｐゴシック" charset="0"/>
              </a:rPr>
              <a:t>agency</a:t>
            </a:r>
            <a:r>
              <a:rPr lang="en-US">
                <a:latin typeface="Times New Roman" charset="0"/>
                <a:ea typeface="ＭＳ Ｐゴシック" charset="0"/>
              </a:rPr>
              <a:t>=2</a:t>
            </a:r>
          </a:p>
          <a:p>
            <a:r>
              <a:rPr lang="en-US">
                <a:latin typeface="Times New Roman" charset="0"/>
                <a:ea typeface="ＭＳ Ｐゴシック" charset="0"/>
              </a:rPr>
              <a:t>The result corresponds much better to the "expectation" when using the inverse document frequencies.</a:t>
            </a:r>
          </a:p>
        </p:txBody>
      </p:sp>
    </p:spTree>
    <p:extLst>
      <p:ext uri="{BB962C8B-B14F-4D97-AF65-F5344CB8AC3E}">
        <p14:creationId xmlns:p14="http://schemas.microsoft.com/office/powerpoint/2010/main" val="46637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Finally, we have to look at the question of how to determine the weights for the query vector. One can apply the same principles as for determining the document vector, as is shown. In practice there exist a number of variations of this approach.</a:t>
            </a:r>
          </a:p>
          <a:p>
            <a:endParaRPr lang="en-US">
              <a:latin typeface="Times New Roman" charset="0"/>
              <a:ea typeface="ＭＳ Ｐゴシック"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41</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long term the suspicion was that the standard vector space retrieval method favors short documents over long documents as a result of the normalization of document vectors. While normalizing document vectors a term that occurs in the query would receive a lower weight in the longer document , as it has to share the total weigth of 1 with a larger number of terms, and thus the longer document is less likely to receive a high rank. In a seminal paper Singhal and co-authors provided empirical evidence for this phenomenon. The compared for a TREC dataset the likelihood of a document of a given length of being relevant (by relying on the manual evaluation) with the propobability that a document of that length would be retrieved using standard vector retrieval. The graph shows clearly that shorter documents have better chances to show up in the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44</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14:m>
                  <m:oMath xmlns:m="http://schemas.openxmlformats.org/officeDocument/2006/math">
                    <m:r>
                      <a:rPr lang="fr-CH" sz="1400" b="0" i="1">
                        <a:latin typeface="Cambria Math" panose="02040503050406030204" pitchFamily="18" charset="0"/>
                      </a:rPr>
                      <m:t>𝑝𝑖𝑣𝑜𝑡</m:t>
                    </m:r>
                  </m:oMath>
                </a14:m>
                <a:r>
                  <a:rPr lang="en-US"/>
                  <a:t> and  slope </a:t>
                </a:r>
                <a14:m>
                  <m:oMath xmlns:m="http://schemas.openxmlformats.org/officeDocument/2006/math">
                    <m:r>
                      <a:rPr lang="fr-CH" sz="1400" b="0" i="1">
                        <a:latin typeface="Cambria Math" panose="02040503050406030204" pitchFamily="18" charset="0"/>
                      </a:rPr>
                      <m:t>𝑠</m:t>
                    </m:r>
                  </m:oMath>
                </a14:m>
                <a:r>
                  <a:rPr lang="en-US"/>
                  <a:t> are chosen</a:t>
                </a:r>
                <a:r>
                  <a:rPr lang="en-US" baseline="0"/>
                  <a:t> (empirically). Then the orginal normalization factor </a:t>
                </a:r>
                <a14:m>
                  <m:oMath xmlns:m="http://schemas.openxmlformats.org/officeDocument/2006/math">
                    <m:r>
                      <a:rPr lang="fr-CH" sz="1400" b="0" i="1">
                        <a:latin typeface="Cambria Math" panose="02040503050406030204" pitchFamily="18" charset="0"/>
                      </a:rPr>
                      <m:t>𝑛</m:t>
                    </m:r>
                  </m:oMath>
                </a14:m>
                <a:r>
                  <a:rPr lang="en-US"/>
                  <a:t> (used</a:t>
                </a:r>
                <a:r>
                  <a:rPr lang="en-US" baseline="0"/>
                  <a:t> to normalize the tf-idf vector), is modified by computing a new normalization factor.</a:t>
                </a:r>
              </a:p>
              <a:p>
                <a:endParaRPr lang="en-US" baseline="0"/>
              </a:p>
              <a:p>
                <a:endParaRPr lang="en-US"/>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45</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46</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Different variants</a:t>
            </a:r>
            <a:r>
              <a:rPr lang="en-US" baseline="0" dirty="0">
                <a:latin typeface="Times New Roman" charset="0"/>
                <a:ea typeface="ＭＳ Ｐゴシック" charset="0"/>
              </a:rPr>
              <a:t> of </a:t>
            </a:r>
            <a:r>
              <a:rPr lang="en-US" baseline="0" dirty="0" err="1">
                <a:latin typeface="Times New Roman" charset="0"/>
                <a:ea typeface="ＭＳ Ｐゴシック" charset="0"/>
              </a:rPr>
              <a:t>tf-idf</a:t>
            </a:r>
            <a:r>
              <a:rPr lang="en-US" baseline="0" dirty="0">
                <a:latin typeface="Times New Roman" charset="0"/>
                <a:ea typeface="ＭＳ Ｐゴシック"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a:t>
            </a:r>
            <a:endParaRPr lang="en-US" dirty="0">
              <a:latin typeface="Times New Roman" charset="0"/>
              <a:ea typeface="ＭＳ Ｐゴシック"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charset="0"/>
                <a:ea typeface="ＭＳ Ｐゴシック"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however shown that taking such co-occurrence probabilities additionally into account, can actually HURT the performance of the retrieval system. The reason is that co-occurrence probabilities are often related to specific application domains and thus do not easily transfer to general-purpose retrieval.</a:t>
            </a:r>
          </a:p>
          <a:p>
            <a:endParaRPr lang="en-US" dirty="0">
              <a:latin typeface="Times New Roman" charset="0"/>
              <a:ea typeface="ＭＳ Ｐゴシック" charset="0"/>
            </a:endParaRPr>
          </a:p>
          <a:p>
            <a:r>
              <a:rPr lang="en-US" dirty="0">
                <a:latin typeface="Times New Roman" charset="0"/>
                <a:ea typeface="ＭＳ Ｐゴシック" charset="0"/>
              </a:rPr>
              <a:t>One of the principal criticisms</a:t>
            </a:r>
            <a:r>
              <a:rPr lang="en-US" baseline="0" dirty="0">
                <a:latin typeface="Times New Roman" charset="0"/>
                <a:ea typeface="ＭＳ Ｐゴシック" charset="0"/>
              </a:rPr>
              <a:t> of the vector space model is the lack of theoretical explanation why it works. At the end, it is a heuristics. This drawback has been addressed with other models, in particular probabilistic retrieval models.</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47</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49</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quality of a retrieval system can principally only be determined through the degree of satisfaction of its users. This is fundamentally different to database querying, where there exist criteria for correct query answering that can be formally verified, e.g., whether a result set retrieved from a database matches the logical conditions specified in a query. </a:t>
            </a:r>
          </a:p>
          <a:p>
            <a:endParaRPr lang="en-GB">
              <a:latin typeface="Times New Roman" charset="0"/>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50</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ln cap="flat"/>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Since there exists no objective criterion whether an information retrieval query is correctly answered, other means for evaluating the quality of an information retrieval system are required. The approach is to compare the performance of a specific system to human performance in retrieval. For that purpose test collections of documents, such as TREC (http://</a:t>
            </a:r>
            <a:r>
              <a:rPr lang="en-US" dirty="0" err="1">
                <a:latin typeface="Times New Roman" charset="0"/>
                <a:ea typeface="ＭＳ Ｐゴシック" charset="0"/>
              </a:rPr>
              <a:t>trec.nist.gov</a:t>
            </a:r>
            <a:r>
              <a:rPr lang="en-US" dirty="0">
                <a:latin typeface="Times New Roman" charset="0"/>
                <a:ea typeface="ＭＳ Ｐゴシック" charset="0"/>
              </a:rPr>
              <a:t>/), are created and for selected queries human experts select the relevant documents. Note that this approach assumes that humans have an agreed-upon, objective notion of relevance, an assumption that can be easily challenged of course. </a:t>
            </a:r>
          </a:p>
        </p:txBody>
      </p:sp>
    </p:spTree>
    <p:extLst>
      <p:ext uri="{BB962C8B-B14F-4D97-AF65-F5344CB8AC3E}">
        <p14:creationId xmlns:p14="http://schemas.microsoft.com/office/powerpoint/2010/main" val="216913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Times New Roman" charset="0"/>
                <a:ea typeface="ＭＳ Ｐゴシック" charset="0"/>
              </a:rPr>
              <a:t>Information retrieval deals with the problem of matching information needs of human users with information provided in large document collections. Important</a:t>
            </a:r>
            <a:r>
              <a:rPr lang="en-US" sz="1400" baseline="0" dirty="0">
                <a:latin typeface="Times New Roman" charset="0"/>
                <a:ea typeface="ＭＳ Ｐゴシック" charset="0"/>
              </a:rPr>
              <a:t> aspects of this definition are:</a:t>
            </a:r>
          </a:p>
          <a:p>
            <a:pPr marL="285750" indent="-285750">
              <a:buFont typeface="Arial" charset="0"/>
              <a:buChar char="•"/>
            </a:pPr>
            <a:r>
              <a:rPr lang="en-US" sz="1400" baseline="0" dirty="0">
                <a:latin typeface="Times New Roman" charset="0"/>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Times New Roman" charset="0"/>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Times New Roman" charset="0"/>
                <a:ea typeface="ＭＳ Ｐゴシック" charset="0"/>
              </a:rPr>
              <a:t>Information needs are user-driven;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dirty="0">
                <a:latin typeface="Times New Roman" charset="0"/>
                <a:ea typeface="ＭＳ Ｐゴシック" charset="0"/>
              </a:rPr>
              <a:t>The results of IR systems are compared to the expected result in two ways:</a:t>
            </a:r>
          </a:p>
          <a:p>
            <a:pPr marL="228600" indent="-228600">
              <a:buFontTx/>
              <a:buAutoNum type="arabicPeriod"/>
            </a:pPr>
            <a:r>
              <a:rPr lang="en-US" b="1" dirty="0">
                <a:latin typeface="Times New Roman" charset="0"/>
                <a:ea typeface="ＭＳ Ｐゴシック" charset="0"/>
              </a:rPr>
              <a:t>Recall</a:t>
            </a:r>
            <a:r>
              <a:rPr lang="en-US" dirty="0">
                <a:latin typeface="Times New Roman" charset="0"/>
                <a:ea typeface="ＭＳ Ｐゴシック" charset="0"/>
              </a:rPr>
              <a:t> measures how large a fraction of the expected results is actually found.</a:t>
            </a:r>
          </a:p>
          <a:p>
            <a:pPr marL="228600" indent="-228600">
              <a:buFontTx/>
              <a:buAutoNum type="arabicPeriod"/>
            </a:pPr>
            <a:r>
              <a:rPr lang="en-US" b="1" dirty="0">
                <a:latin typeface="Times New Roman" charset="0"/>
                <a:ea typeface="ＭＳ Ｐゴシック" charset="0"/>
              </a:rPr>
              <a:t>Precision</a:t>
            </a:r>
            <a:r>
              <a:rPr lang="en-US" dirty="0">
                <a:latin typeface="Times New Roman" charset="0"/>
                <a:ea typeface="ＭＳ Ｐゴシック" charset="0"/>
              </a:rPr>
              <a:t> measures how many of the results returned are actually relevant.</a:t>
            </a:r>
          </a:p>
          <a:p>
            <a:pPr marL="0" indent="0">
              <a:buFontTx/>
              <a:buNone/>
            </a:pPr>
            <a:r>
              <a:rPr lang="en-US" dirty="0">
                <a:latin typeface="Times New Roman" charset="0"/>
                <a:ea typeface="ＭＳ Ｐゴシック" charset="0"/>
              </a:rPr>
              <a:t>Important</a:t>
            </a:r>
            <a:r>
              <a:rPr lang="en-US" baseline="0" dirty="0">
                <a:latin typeface="Times New Roman" charset="0"/>
                <a:ea typeface="ＭＳ Ｐゴシック" charset="0"/>
              </a:rPr>
              <a:t> note: This measure evaluates an </a:t>
            </a:r>
            <a:r>
              <a:rPr lang="en-US" b="1" baseline="0" dirty="0">
                <a:latin typeface="Times New Roman" charset="0"/>
                <a:ea typeface="ＭＳ Ｐゴシック" charset="0"/>
              </a:rPr>
              <a:t>unranked</a:t>
            </a:r>
            <a:r>
              <a:rPr lang="en-US" baseline="0" dirty="0">
                <a:latin typeface="Times New Roman" charset="0"/>
                <a:ea typeface="ＭＳ Ｐゴシック" charset="0"/>
              </a:rPr>
              <a:t> result set. All elements of the result are considered as equally important.</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expands upon the point that we made in the previous slide. Simply recalling all web pages that match the search query does not ensure precision—in other words relevance to user needs is not a simple matter. </a:t>
            </a:r>
          </a:p>
        </p:txBody>
      </p:sp>
      <p:sp>
        <p:nvSpPr>
          <p:cNvPr id="45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52</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one wants to characterize the performance</a:t>
            </a:r>
            <a:r>
              <a:rPr lang="en-US" baseline="0" dirty="0"/>
              <a:t> of a retrieval system by a single measures. Different types of means could be considered, e.g., the arithmetic mean or the accuracy measure, i.e. (</a:t>
            </a:r>
            <a:r>
              <a:rPr lang="en-US" baseline="0" dirty="0" err="1"/>
              <a:t>tp</a:t>
            </a:r>
            <a:r>
              <a:rPr lang="en-US" baseline="0" dirty="0"/>
              <a:t> + </a:t>
            </a:r>
            <a:r>
              <a:rPr lang="en-US" baseline="0" dirty="0" err="1"/>
              <a:t>tn</a:t>
            </a:r>
            <a:r>
              <a:rPr lang="en-US" baseline="0" dirty="0"/>
              <a:t>) / (</a:t>
            </a:r>
            <a:r>
              <a:rPr lang="en-US" baseline="0" dirty="0" err="1"/>
              <a:t>tp</a:t>
            </a:r>
            <a:r>
              <a:rPr lang="en-US" baseline="0" dirty="0"/>
              <a:t> + </a:t>
            </a:r>
            <a:r>
              <a:rPr lang="en-US" baseline="0" dirty="0" err="1"/>
              <a:t>tn</a:t>
            </a:r>
            <a:r>
              <a:rPr lang="en-US" baseline="0" dirty="0"/>
              <a:t> + </a:t>
            </a:r>
            <a:r>
              <a:rPr lang="en-US" baseline="0" dirty="0" err="1"/>
              <a:t>fp</a:t>
            </a:r>
            <a:r>
              <a:rPr lang="en-US" baseline="0" dirty="0"/>
              <a:t> + </a:t>
            </a:r>
            <a:r>
              <a:rPr lang="en-US" baseline="0" dirty="0" err="1"/>
              <a:t>fn</a:t>
            </a:r>
            <a:r>
              <a:rPr lang="en-US" baseline="0" dirty="0"/>
              <a:t>). Accuracy, which is used in evaluating quality of classifiers could be considered, as retrieval can be understood as the problem of classifying into two sets, relevant and non-relevant. However, since the set of relevant documents is usually much smaller than the set of non-relevant documents, the measure could be optimized by declaring all documents non-relevant. Arithmetic mean is also no suitable, since when choosing 100% recall we would always have at least 50% of arithmetic mean between recall and precision. Therefore in practice the harmonic mean is used. It can be tuned by the parameter alpha. Larger values of alpha emphasize the importance of precision and smaller ones the importance of recall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53</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54</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he/she inspects.</a:t>
            </a:r>
          </a:p>
        </p:txBody>
      </p:sp>
    </p:spTree>
    <p:extLst>
      <p:ext uri="{BB962C8B-B14F-4D97-AF65-F5344CB8AC3E}">
        <p14:creationId xmlns:p14="http://schemas.microsoft.com/office/powerpoint/2010/main" val="4117872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55</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the highest level of precision achieved up to a given recall level.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56</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57</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58</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frequently used approach to globally evaluate ranked retrieval is the ROC curve. The ROC curve is frequently loosely</a:t>
            </a:r>
            <a:r>
              <a:rPr lang="en-US"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b="1" baseline="0" dirty="0"/>
              <a:t>false positive rate (FPR)</a:t>
            </a:r>
            <a:r>
              <a:rPr lang="en-US"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dirty="0"/>
              <a:t>he area under the ROC curve is sometimes considered similarly as an evaluation of the overall retrieval quality of a retrieval system, analogous</a:t>
            </a:r>
            <a:r>
              <a:rPr lang="en-US" baseline="0" dirty="0"/>
              <a:t> to the MAP measure.</a:t>
            </a:r>
            <a:endParaRPr lang="en-US" dirty="0"/>
          </a:p>
          <a:p>
            <a:endParaRPr lang="en-US" dirty="0"/>
          </a:p>
          <a:p>
            <a:r>
              <a:rPr lang="en-US" dirty="0"/>
              <a:t>Example: </a:t>
            </a:r>
          </a:p>
          <a:p>
            <a:pPr marL="285750" indent="-285750">
              <a:buFont typeface="Arial" charset="0"/>
              <a:buChar char="•"/>
            </a:pPr>
            <a:r>
              <a:rPr lang="en-US" dirty="0"/>
              <a:t>When the recall is</a:t>
            </a:r>
            <a:r>
              <a:rPr lang="en-US" baseline="0" dirty="0"/>
              <a:t> at 0.5 then 1-S is at 0.1. This implies that S is 0.9. Then we can conclude that </a:t>
            </a:r>
            <a:r>
              <a:rPr lang="en-US" baseline="0" dirty="0" err="1"/>
              <a:t>fp</a:t>
            </a:r>
            <a:r>
              <a:rPr lang="en-US" baseline="0" dirty="0"/>
              <a:t> = 1/9 </a:t>
            </a:r>
            <a:r>
              <a:rPr lang="en-US" baseline="0" dirty="0" err="1"/>
              <a:t>tn</a:t>
            </a:r>
            <a:r>
              <a:rPr lang="en-US" baseline="0" dirty="0"/>
              <a:t>, or in other words when retrieving half of the relevant documents, then we have also retrieved about 10% of the non-relevant documents.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59</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Times New Roman" charset="0"/>
                <a:ea typeface="ＭＳ Ｐゴシック" charset="0"/>
              </a:rPr>
              <a:t>An information retrieval system has to deal with the following tasks:</a:t>
            </a:r>
          </a:p>
          <a:p>
            <a:pPr>
              <a:buFontTx/>
              <a:buChar char="•"/>
            </a:pPr>
            <a:r>
              <a:rPr lang="en-US" sz="1200" dirty="0">
                <a:latin typeface="Times New Roman" charset="0"/>
                <a:ea typeface="ＭＳ Ｐゴシック" charset="0"/>
              </a:rPr>
              <a:t> Generating structured representations of information items: this process is called </a:t>
            </a:r>
            <a:r>
              <a:rPr lang="en-US" sz="1200" b="1" dirty="0">
                <a:latin typeface="Times New Roman" charset="0"/>
                <a:ea typeface="ＭＳ Ｐゴシック" charset="0"/>
              </a:rPr>
              <a:t>feature extraction</a:t>
            </a:r>
            <a:r>
              <a:rPr lang="en-US" sz="1200" dirty="0">
                <a:latin typeface="Times New Roman" charset="0"/>
                <a:ea typeface="ＭＳ Ｐゴシック" charset="0"/>
              </a:rPr>
              <a:t> and can include simple tasks, such as extracting words from a text as well as complex methods, e.g., for image or video analysis.</a:t>
            </a:r>
          </a:p>
          <a:p>
            <a:pPr>
              <a:buFontTx/>
              <a:buChar char="•"/>
            </a:pPr>
            <a:r>
              <a:rPr lang="en-US" sz="1200" dirty="0">
                <a:latin typeface="Times New Roman" charset="0"/>
                <a:ea typeface="ＭＳ Ｐゴシック" charset="0"/>
              </a:rPr>
              <a:t> Generating structured representations of information needs: often this task is solved by providing users with a query language and leave the formulation of structured queries to them. This is the case, for example, for simple keyword based query languages, as used in Web search engines. Some information retrieval systems also support the user in the</a:t>
            </a:r>
            <a:r>
              <a:rPr lang="en-US" sz="1200" b="1" dirty="0">
                <a:latin typeface="Times New Roman" charset="0"/>
                <a:ea typeface="ＭＳ Ｐゴシック" charset="0"/>
              </a:rPr>
              <a:t> query formulation, </a:t>
            </a:r>
            <a:r>
              <a:rPr lang="en-US" sz="1200" dirty="0">
                <a:latin typeface="Times New Roman" charset="0"/>
                <a:ea typeface="ＭＳ Ｐゴシック" charset="0"/>
              </a:rPr>
              <a:t>e.g., through visual interfaces.</a:t>
            </a:r>
          </a:p>
          <a:p>
            <a:pPr>
              <a:buFontTx/>
              <a:buChar char="•"/>
            </a:pPr>
            <a:r>
              <a:rPr lang="en-US" sz="1200" dirty="0">
                <a:latin typeface="Times New Roman" charset="0"/>
                <a:ea typeface="ＭＳ Ｐゴシック" charset="0"/>
              </a:rPr>
              <a:t> Matching of information needs with information items: this is the algorithmic task of computing similarity of information items and retrieval queries. The heart of this step is the </a:t>
            </a:r>
            <a:r>
              <a:rPr lang="en-US" sz="1200" b="1" dirty="0">
                <a:latin typeface="Times New Roman" charset="0"/>
                <a:ea typeface="ＭＳ Ｐゴシック" charset="0"/>
              </a:rPr>
              <a:t>information retrieval model</a:t>
            </a:r>
            <a:r>
              <a:rPr lang="en-US" sz="1200" dirty="0">
                <a:latin typeface="Times New Roman" charset="0"/>
                <a:ea typeface="ＭＳ Ｐゴシック" charset="0"/>
              </a:rPr>
              <a:t>. Similarity measures on the structured representations of queries and documents are used to model</a:t>
            </a:r>
            <a:r>
              <a:rPr lang="en-US" sz="1200" b="1" dirty="0">
                <a:latin typeface="Times New Roman" charset="0"/>
                <a:ea typeface="ＭＳ Ｐゴシック" charset="0"/>
              </a:rPr>
              <a:t> relevance</a:t>
            </a:r>
            <a:r>
              <a:rPr lang="en-US" sz="1200" dirty="0">
                <a:latin typeface="Times New Roman" charset="0"/>
                <a:ea typeface="ＭＳ Ｐゴシック" charset="0"/>
              </a:rPr>
              <a:t> of information for users. As a result, a selection of relevant information items or a ranked result can be presented to the user.</a:t>
            </a:r>
          </a:p>
          <a:p>
            <a:r>
              <a:rPr lang="en-US" sz="1200" dirty="0">
                <a:latin typeface="Times New Roman" charset="0"/>
                <a:ea typeface="ＭＳ Ｐゴシック" charset="0"/>
              </a:rPr>
              <a:t>Since information retrieval systems deal usually with large information collections and/or large user communities, the </a:t>
            </a:r>
            <a:r>
              <a:rPr lang="en-US" sz="1200" b="1" dirty="0">
                <a:latin typeface="Times New Roman" charset="0"/>
                <a:ea typeface="ＭＳ Ｐゴシック" charset="0"/>
              </a:rPr>
              <a:t>efficiency</a:t>
            </a:r>
            <a:r>
              <a:rPr lang="en-US" sz="1200" dirty="0">
                <a:latin typeface="Times New Roman" charset="0"/>
                <a:ea typeface="ＭＳ Ｐゴシック" charset="0"/>
              </a:rPr>
              <a:t>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The most popular information retrieval system are Web search engines. To a large degree, they are text retrieval systems, since they exploit mainly the textual content of Web documents for retrieval. However, current Web search engines also exploit link information and even image information. </a:t>
            </a:r>
            <a:r>
              <a:rPr lang="en-US" altLang="ja-JP" dirty="0">
                <a:latin typeface="Times New Roman" charset="0"/>
                <a:ea typeface="ＭＳ Ｐゴシック" charset="0"/>
              </a:rPr>
              <a:t>The three tasks of a Web search engine for retrieval are:</a:t>
            </a:r>
          </a:p>
          <a:p>
            <a:pPr marL="228600" indent="-228600">
              <a:buFontTx/>
              <a:buAutoNum type="arabicPeriod"/>
            </a:pPr>
            <a:r>
              <a:rPr lang="en-US" dirty="0">
                <a:latin typeface="Times New Roman" charset="0"/>
                <a:ea typeface="ＭＳ Ｐゴシック"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Times New Roman" charset="0"/>
                <a:ea typeface="ＭＳ Ｐゴシック" charset="0"/>
              </a:rPr>
              <a:t>support the formulation of textual queries. This is usually done by allowing the entry of keywords through Web forms.</a:t>
            </a:r>
          </a:p>
          <a:p>
            <a:pPr marL="228600" indent="-228600">
              <a:buFontTx/>
              <a:buAutoNum type="arabicPeriod"/>
            </a:pPr>
            <a:r>
              <a:rPr lang="en-US" dirty="0">
                <a:latin typeface="Times New Roman" charset="0"/>
                <a:ea typeface="ＭＳ Ｐゴシック" charset="0"/>
              </a:rPr>
              <a:t>computing the similarity of documents with the query and producing from that a ranked result. Here Web search engines use standard text retrieval methods, such as Boolean retrieval and vector space retrieval. We will introduce these methods in detail in this lecture later.</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Times New Roman" charset="0"/>
                    <a:ea typeface="ＭＳ Ｐゴシック" charset="0"/>
                  </a:rPr>
                  <a:t>,</a:t>
                </a:r>
                <a:r>
                  <a:rPr lang="en-US" sz="1400">
                    <a:cs typeface="Calibri"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Times New Roman" charset="0"/>
                    <a:ea typeface="ＭＳ Ｐゴシック"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10</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heart of an information retrieval system is its retrieval model. The retrieval model is used to capture the meaning of documents and queries, and determine from that the relevance of documents with respect to queries. Although there exist a number of intuitive notions of what determines relevance one must keep clearly in mind that it is not an objective measure. </a:t>
            </a:r>
          </a:p>
        </p:txBody>
      </p:sp>
    </p:spTree>
    <p:extLst>
      <p:ext uri="{BB962C8B-B14F-4D97-AF65-F5344CB8AC3E}">
        <p14:creationId xmlns:p14="http://schemas.microsoft.com/office/powerpoint/2010/main" val="98039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are three types of features</a:t>
            </a:r>
            <a:r>
              <a:rPr lang="en-US" baseline="0" dirty="0"/>
              <a:t> that can be associated with a document:</a:t>
            </a:r>
          </a:p>
          <a:p>
            <a:pPr marL="342900" indent="-342900">
              <a:buFont typeface="+mj-lt"/>
              <a:buAutoNum type="arabicPeriod"/>
            </a:pPr>
            <a:r>
              <a:rPr lang="en-US" baseline="0" dirty="0"/>
              <a:t>The document </a:t>
            </a:r>
            <a:r>
              <a:rPr lang="en-US" b="1" baseline="0" dirty="0"/>
              <a:t>content</a:t>
            </a:r>
            <a:r>
              <a:rPr lang="en-US" baseline="0" dirty="0"/>
              <a:t>: depending on the media this is the characters of text, the pixels of an image, the images of a video. In information retrieval features extracted of the content are the main source of input for retrieval methods to create structured representations of the documents. It is important to note that these structured representations are only used internally to the retrieval system and not visible to the human user. We will first strongly focus on content-based information retrieval for text documents.</a:t>
            </a:r>
          </a:p>
          <a:p>
            <a:pPr marL="342900" indent="-342900">
              <a:buFont typeface="+mj-lt"/>
              <a:buAutoNum type="arabicPeriod"/>
            </a:pPr>
            <a:r>
              <a:rPr lang="en-US" baseline="0" dirty="0"/>
              <a:t>The </a:t>
            </a:r>
            <a:r>
              <a:rPr lang="en-US" b="1" baseline="0" dirty="0"/>
              <a:t>authors</a:t>
            </a:r>
            <a:r>
              <a:rPr lang="en-US" baseline="0" dirty="0"/>
              <a:t> of the document: documents are authored, referenced and consumed by people. This social context can provide very useful to enhance the performance of information retrieval algorithms</a:t>
            </a:r>
          </a:p>
          <a:p>
            <a:pPr marL="342900" indent="-342900">
              <a:buFont typeface="+mj-lt"/>
              <a:buAutoNum type="arabicPeriod"/>
            </a:pPr>
            <a:r>
              <a:rPr lang="en-US" baseline="0" dirty="0"/>
              <a:t>The </a:t>
            </a:r>
            <a:r>
              <a:rPr lang="en-US" b="1" baseline="0" dirty="0"/>
              <a:t>concepts</a:t>
            </a:r>
            <a:r>
              <a:rPr lang="en-US" baseline="0" dirty="0"/>
              <a:t> mentioned in document: concepts are general ideas that have a specific meaning to humans and thus are – different to content features – visible to human users. They can be either manually annotated or automatically extracted, and also help in the retrieval task. Since they are human-understandable, they can be in fact explicitly used in order to perform structured searches for documents. We will see in the last part of the lecture (extracting knowledge from documents) how automated methods can extract concepts from documents.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11</a:t>
            </a:fld>
            <a:endParaRPr lang="en-US"/>
          </a:p>
        </p:txBody>
      </p:sp>
    </p:spTree>
    <p:extLst>
      <p:ext uri="{BB962C8B-B14F-4D97-AF65-F5344CB8AC3E}">
        <p14:creationId xmlns:p14="http://schemas.microsoft.com/office/powerpoint/2010/main" val="101001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a:t>©2020, Karl Aberer, EPFL-IC, Laboratoire de systèmes d'informations répartis </a:t>
            </a:r>
            <a:endParaRPr lang="en-GB"/>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5.w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7.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8.emf"/><Relationship Id="rId4" Type="http://schemas.openxmlformats.org/officeDocument/2006/relationships/oleObject" Target="../embeddings/oleObject5.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9.w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9.w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2" Type="http://schemas.openxmlformats.org/officeDocument/2006/relationships/hyperlink" Target="http://www.cis.lmu.de/~hs/teach/14s/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6.emf"/><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5.emf"/><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Features of a Document?</a:t>
            </a:r>
          </a:p>
        </p:txBody>
      </p:sp>
      <p:sp>
        <p:nvSpPr>
          <p:cNvPr id="4" name="Folded Corner 3"/>
          <p:cNvSpPr/>
          <p:nvPr/>
        </p:nvSpPr>
        <p:spPr>
          <a:xfrm>
            <a:off x="3927841" y="2132856"/>
            <a:ext cx="1485900" cy="181981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Content</a:t>
            </a:r>
          </a:p>
        </p:txBody>
      </p:sp>
      <p:sp>
        <p:nvSpPr>
          <p:cNvPr id="5" name="Oval 4"/>
          <p:cNvSpPr/>
          <p:nvPr/>
        </p:nvSpPr>
        <p:spPr>
          <a:xfrm>
            <a:off x="7099987" y="2383289"/>
            <a:ext cx="1920679" cy="1168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Concept</a:t>
            </a:r>
          </a:p>
        </p:txBody>
      </p:sp>
      <p:sp>
        <p:nvSpPr>
          <p:cNvPr id="6" name="Smiley Face 5"/>
          <p:cNvSpPr/>
          <p:nvPr/>
        </p:nvSpPr>
        <p:spPr>
          <a:xfrm>
            <a:off x="476741" y="2416680"/>
            <a:ext cx="1455987" cy="1285554"/>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Social</a:t>
            </a:r>
          </a:p>
        </p:txBody>
      </p:sp>
      <p:sp>
        <p:nvSpPr>
          <p:cNvPr id="7" name="TextBox 6"/>
          <p:cNvSpPr txBox="1"/>
          <p:nvPr/>
        </p:nvSpPr>
        <p:spPr>
          <a:xfrm>
            <a:off x="6714922" y="4099559"/>
            <a:ext cx="3158109" cy="1754326"/>
          </a:xfrm>
          <a:prstGeom prst="rect">
            <a:avLst/>
          </a:prstGeom>
          <a:noFill/>
        </p:spPr>
        <p:txBody>
          <a:bodyPr wrap="none" rtlCol="0">
            <a:spAutoFit/>
          </a:bodyPr>
          <a:lstStyle/>
          <a:p>
            <a:r>
              <a:rPr lang="en-US" dirty="0">
                <a:latin typeface="Calibri" charset="0"/>
                <a:ea typeface="Calibri" charset="0"/>
                <a:cs typeface="Calibri" charset="0"/>
              </a:rPr>
              <a:t>Concepts are general ideas</a:t>
            </a:r>
            <a:br>
              <a:rPr lang="en-US" dirty="0">
                <a:latin typeface="Calibri" charset="0"/>
                <a:ea typeface="Calibri" charset="0"/>
                <a:cs typeface="Calibri" charset="0"/>
              </a:rPr>
            </a:br>
            <a:r>
              <a:rPr lang="en-US" dirty="0">
                <a:latin typeface="Calibri" charset="0"/>
                <a:ea typeface="Calibri" charset="0"/>
                <a:cs typeface="Calibri" charset="0"/>
              </a:rPr>
              <a:t>mentioned, they can be</a:t>
            </a:r>
          </a:p>
          <a:p>
            <a:pPr marL="232172" indent="-232172">
              <a:buFontTx/>
              <a:buChar char="-"/>
            </a:pPr>
            <a:r>
              <a:rPr lang="en-US" dirty="0">
                <a:latin typeface="Calibri" charset="0"/>
                <a:ea typeface="Calibri" charset="0"/>
                <a:cs typeface="Calibri" charset="0"/>
              </a:rPr>
              <a:t>Explicitly annotated, e.g., </a:t>
            </a:r>
            <a:br>
              <a:rPr lang="en-US" dirty="0">
                <a:latin typeface="Calibri" charset="0"/>
                <a:ea typeface="Calibri" charset="0"/>
                <a:cs typeface="Calibri" charset="0"/>
              </a:rPr>
            </a:br>
            <a:r>
              <a:rPr lang="en-US" dirty="0">
                <a:latin typeface="Calibri" charset="0"/>
                <a:ea typeface="Calibri" charset="0"/>
                <a:cs typeface="Calibri" charset="0"/>
              </a:rPr>
              <a:t>hashtags, keywords</a:t>
            </a:r>
          </a:p>
          <a:p>
            <a:pPr marL="232172" indent="-232172">
              <a:buFontTx/>
              <a:buChar char="-"/>
            </a:pPr>
            <a:r>
              <a:rPr lang="en-US" dirty="0">
                <a:latin typeface="Calibri" charset="0"/>
                <a:ea typeface="Calibri" charset="0"/>
                <a:cs typeface="Calibri" charset="0"/>
              </a:rPr>
              <a:t>Automatically extracted, e.g.,</a:t>
            </a:r>
            <a:br>
              <a:rPr lang="en-US" dirty="0">
                <a:latin typeface="Calibri" charset="0"/>
                <a:ea typeface="Calibri" charset="0"/>
                <a:cs typeface="Calibri" charset="0"/>
              </a:rPr>
            </a:br>
            <a:r>
              <a:rPr lang="en-US" dirty="0">
                <a:latin typeface="Calibri" charset="0"/>
                <a:ea typeface="Calibri" charset="0"/>
                <a:cs typeface="Calibri" charset="0"/>
              </a:rPr>
              <a:t>entities, concepts</a:t>
            </a:r>
          </a:p>
        </p:txBody>
      </p:sp>
      <p:sp>
        <p:nvSpPr>
          <p:cNvPr id="8" name="TextBox 7"/>
          <p:cNvSpPr txBox="1"/>
          <p:nvPr/>
        </p:nvSpPr>
        <p:spPr>
          <a:xfrm>
            <a:off x="3365928" y="4144032"/>
            <a:ext cx="2811208" cy="923330"/>
          </a:xfrm>
          <a:prstGeom prst="rect">
            <a:avLst/>
          </a:prstGeom>
          <a:noFill/>
        </p:spPr>
        <p:txBody>
          <a:bodyPr wrap="square" rtlCol="0">
            <a:spAutoFit/>
          </a:bodyPr>
          <a:lstStyle/>
          <a:p>
            <a:r>
              <a:rPr lang="en-US" dirty="0">
                <a:latin typeface="Calibri" charset="0"/>
                <a:ea typeface="Calibri" charset="0"/>
                <a:cs typeface="Calibri" charset="0"/>
              </a:rPr>
              <a:t>Content consists of the text,</a:t>
            </a:r>
            <a:br>
              <a:rPr lang="en-US" dirty="0">
                <a:latin typeface="Calibri" charset="0"/>
                <a:ea typeface="Calibri" charset="0"/>
                <a:cs typeface="Calibri" charset="0"/>
              </a:rPr>
            </a:br>
            <a:r>
              <a:rPr lang="en-US" dirty="0">
                <a:latin typeface="Calibri" charset="0"/>
                <a:ea typeface="Calibri" charset="0"/>
                <a:cs typeface="Calibri" charset="0"/>
              </a:rPr>
              <a:t>and possibly other media, such as images, videos</a:t>
            </a:r>
          </a:p>
        </p:txBody>
      </p:sp>
      <p:sp>
        <p:nvSpPr>
          <p:cNvPr id="9" name="TextBox 8"/>
          <p:cNvSpPr txBox="1"/>
          <p:nvPr/>
        </p:nvSpPr>
        <p:spPr>
          <a:xfrm>
            <a:off x="138371" y="4144032"/>
            <a:ext cx="3227558" cy="2031325"/>
          </a:xfrm>
          <a:prstGeom prst="rect">
            <a:avLst/>
          </a:prstGeom>
          <a:noFill/>
        </p:spPr>
        <p:txBody>
          <a:bodyPr wrap="square" rtlCol="0">
            <a:spAutoFit/>
          </a:bodyPr>
          <a:lstStyle/>
          <a:p>
            <a:r>
              <a:rPr lang="en-US" dirty="0">
                <a:latin typeface="Calibri" charset="0"/>
                <a:ea typeface="Calibri" charset="0"/>
                <a:cs typeface="Calibri" charset="0"/>
              </a:rPr>
              <a:t>People can be</a:t>
            </a:r>
          </a:p>
          <a:p>
            <a:pPr marL="232172" indent="-232172">
              <a:buFontTx/>
              <a:buChar char="-"/>
            </a:pPr>
            <a:r>
              <a:rPr lang="en-US" dirty="0">
                <a:latin typeface="Calibri" charset="0"/>
                <a:ea typeface="Calibri" charset="0"/>
                <a:cs typeface="Calibri" charset="0"/>
              </a:rPr>
              <a:t>Authors of documents</a:t>
            </a:r>
          </a:p>
          <a:p>
            <a:pPr marL="232172" indent="-232172">
              <a:buFontTx/>
              <a:buChar char="-"/>
            </a:pPr>
            <a:r>
              <a:rPr lang="en-US" dirty="0">
                <a:latin typeface="Calibri" charset="0"/>
                <a:ea typeface="Calibri" charset="0"/>
                <a:cs typeface="Calibri" charset="0"/>
              </a:rPr>
              <a:t>Consumers of documents</a:t>
            </a:r>
          </a:p>
          <a:p>
            <a:pPr marL="232172" indent="-232172">
              <a:buFontTx/>
              <a:buChar char="-"/>
            </a:pPr>
            <a:r>
              <a:rPr lang="en-US" dirty="0">
                <a:latin typeface="Calibri" charset="0"/>
                <a:ea typeface="Calibri" charset="0"/>
                <a:cs typeface="Calibri" charset="0"/>
              </a:rPr>
              <a:t>Mentioned within the documents</a:t>
            </a:r>
          </a:p>
          <a:p>
            <a:pPr marL="232172" indent="-232172">
              <a:buFontTx/>
              <a:buChar char="-"/>
            </a:pPr>
            <a:r>
              <a:rPr lang="en-US" dirty="0">
                <a:latin typeface="Calibri" charset="0"/>
                <a:ea typeface="Calibri" charset="0"/>
                <a:cs typeface="Calibri" charset="0"/>
              </a:rPr>
              <a:t>Explicitly annotated or automatically extracted</a:t>
            </a:r>
          </a:p>
        </p:txBody>
      </p:sp>
      <p:sp>
        <p:nvSpPr>
          <p:cNvPr id="10" name="Notched Right Arrow 9"/>
          <p:cNvSpPr/>
          <p:nvPr/>
        </p:nvSpPr>
        <p:spPr>
          <a:xfrm>
            <a:off x="5609597"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1" name="Notched Right Arrow 10"/>
          <p:cNvSpPr/>
          <p:nvPr/>
        </p:nvSpPr>
        <p:spPr>
          <a:xfrm flipH="1">
            <a:off x="2241595"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4535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4" name="Smiley Face 3"/>
          <p:cNvSpPr/>
          <p:nvPr/>
        </p:nvSpPr>
        <p:spPr>
          <a:xfrm>
            <a:off x="681038" y="3828616"/>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Smiley Face 4"/>
          <p:cNvSpPr/>
          <p:nvPr/>
        </p:nvSpPr>
        <p:spPr>
          <a:xfrm>
            <a:off x="320819" y="31196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Smiley Face 5"/>
          <p:cNvSpPr/>
          <p:nvPr/>
        </p:nvSpPr>
        <p:spPr>
          <a:xfrm>
            <a:off x="1547813" y="4240438"/>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Smiley Face 6"/>
          <p:cNvSpPr/>
          <p:nvPr/>
        </p:nvSpPr>
        <p:spPr>
          <a:xfrm>
            <a:off x="1705408" y="32268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miley Face 7"/>
          <p:cNvSpPr/>
          <p:nvPr/>
        </p:nvSpPr>
        <p:spPr>
          <a:xfrm>
            <a:off x="1193223" y="2864691"/>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5280996" y="409218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4300768" y="3680366"/>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olded Corner 11"/>
          <p:cNvSpPr/>
          <p:nvPr/>
        </p:nvSpPr>
        <p:spPr>
          <a:xfrm>
            <a:off x="4457922" y="1698831"/>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Folded Corner 12"/>
          <p:cNvSpPr/>
          <p:nvPr/>
        </p:nvSpPr>
        <p:spPr>
          <a:xfrm>
            <a:off x="4109845" y="2776180"/>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olded Corner 13"/>
          <p:cNvSpPr/>
          <p:nvPr/>
        </p:nvSpPr>
        <p:spPr>
          <a:xfrm>
            <a:off x="4762077" y="244470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Folded Corner 14"/>
          <p:cNvSpPr/>
          <p:nvPr/>
        </p:nvSpPr>
        <p:spPr>
          <a:xfrm>
            <a:off x="5437042" y="2961842"/>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p:cNvSpPr/>
          <p:nvPr/>
        </p:nvSpPr>
        <p:spPr>
          <a:xfrm>
            <a:off x="7151622" y="228956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6896129" y="2901839"/>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7923409" y="2900976"/>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p:cNvSpPr/>
          <p:nvPr/>
        </p:nvSpPr>
        <p:spPr>
          <a:xfrm>
            <a:off x="6523072"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p:cNvSpPr/>
          <p:nvPr/>
        </p:nvSpPr>
        <p:spPr>
          <a:xfrm>
            <a:off x="7799585"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p:cNvSpPr/>
          <p:nvPr/>
        </p:nvSpPr>
        <p:spPr>
          <a:xfrm>
            <a:off x="8936742" y="3506764"/>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p:cNvSpPr/>
          <p:nvPr/>
        </p:nvSpPr>
        <p:spPr>
          <a:xfrm>
            <a:off x="8401823" y="409218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60973" y="5038504"/>
            <a:ext cx="3307851" cy="1754326"/>
          </a:xfrm>
          <a:prstGeom prst="rect">
            <a:avLst/>
          </a:prstGeom>
          <a:noFill/>
        </p:spPr>
        <p:txBody>
          <a:bodyPr wrap="square" rtlCol="0">
            <a:spAutoFit/>
          </a:bodyPr>
          <a:lstStyle/>
          <a:p>
            <a:r>
              <a:rPr lang="en-US" dirty="0">
                <a:latin typeface="Calibri" charset="0"/>
                <a:ea typeface="Calibri" charset="0"/>
                <a:cs typeface="Calibri" charset="0"/>
              </a:rPr>
              <a:t>People interact among each other through documents: </a:t>
            </a:r>
            <a:br>
              <a:rPr lang="en-US" dirty="0">
                <a:latin typeface="Calibri" charset="0"/>
                <a:ea typeface="Calibri" charset="0"/>
                <a:cs typeface="Calibri" charset="0"/>
              </a:rPr>
            </a:br>
            <a:r>
              <a:rPr lang="en-US" dirty="0">
                <a:latin typeface="Calibri" charset="0"/>
                <a:ea typeface="Calibri" charset="0"/>
                <a:cs typeface="Calibri" charset="0"/>
              </a:rPr>
              <a:t>SOCIAL NETWORKS / COMMUNITIES /</a:t>
            </a:r>
            <a:br>
              <a:rPr lang="en-US" dirty="0">
                <a:latin typeface="Calibri" charset="0"/>
                <a:ea typeface="Calibri" charset="0"/>
                <a:cs typeface="Calibri" charset="0"/>
              </a:rPr>
            </a:br>
            <a:r>
              <a:rPr lang="en-US" dirty="0">
                <a:latin typeface="Calibri" charset="0"/>
                <a:ea typeface="Calibri" charset="0"/>
                <a:cs typeface="Calibri" charset="0"/>
              </a:rPr>
              <a:t>INFLUENCE</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4" name="TextBox 23"/>
          <p:cNvSpPr txBox="1"/>
          <p:nvPr/>
        </p:nvSpPr>
        <p:spPr>
          <a:xfrm>
            <a:off x="3732553" y="5038505"/>
            <a:ext cx="2876631" cy="1477328"/>
          </a:xfrm>
          <a:prstGeom prst="rect">
            <a:avLst/>
          </a:prstGeom>
          <a:noFill/>
        </p:spPr>
        <p:txBody>
          <a:bodyPr wrap="square" rtlCol="0">
            <a:spAutoFit/>
          </a:bodyPr>
          <a:lstStyle/>
          <a:p>
            <a:r>
              <a:rPr lang="en-US" dirty="0">
                <a:latin typeface="Calibri" charset="0"/>
                <a:ea typeface="Calibri" charset="0"/>
                <a:cs typeface="Calibri" charset="0"/>
              </a:rPr>
              <a:t>Documents share similar content:</a:t>
            </a:r>
            <a:br>
              <a:rPr lang="en-US" dirty="0">
                <a:latin typeface="Calibri" charset="0"/>
                <a:ea typeface="Calibri" charset="0"/>
                <a:cs typeface="Calibri" charset="0"/>
              </a:rPr>
            </a:br>
            <a:r>
              <a:rPr lang="en-US" dirty="0">
                <a:latin typeface="Calibri" charset="0"/>
                <a:ea typeface="Calibri" charset="0"/>
                <a:cs typeface="Calibri" charset="0"/>
              </a:rPr>
              <a:t>SEARCH / CLUSTERING / TOPICS / CLASSIFICATION</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5" name="TextBox 24"/>
          <p:cNvSpPr txBox="1"/>
          <p:nvPr/>
        </p:nvSpPr>
        <p:spPr>
          <a:xfrm>
            <a:off x="6888680" y="5038504"/>
            <a:ext cx="2870081" cy="923330"/>
          </a:xfrm>
          <a:prstGeom prst="rect">
            <a:avLst/>
          </a:prstGeom>
          <a:noFill/>
        </p:spPr>
        <p:txBody>
          <a:bodyPr wrap="none" rtlCol="0">
            <a:spAutoFit/>
          </a:bodyPr>
          <a:lstStyle/>
          <a:p>
            <a:r>
              <a:rPr lang="en-US" dirty="0">
                <a:latin typeface="Calibri" charset="0"/>
                <a:ea typeface="Calibri" charset="0"/>
                <a:cs typeface="Calibri" charset="0"/>
              </a:rPr>
              <a:t>Concepts have relationships:</a:t>
            </a:r>
          </a:p>
          <a:p>
            <a:r>
              <a:rPr lang="en-US" dirty="0">
                <a:latin typeface="Calibri" charset="0"/>
                <a:ea typeface="Calibri" charset="0"/>
                <a:cs typeface="Calibri" charset="0"/>
              </a:rPr>
              <a:t>TAXONOMIES / ONTOLOGIES</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7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spTree>
    <p:custDataLst>
      <p:tags r:id="rId1"/>
    </p:custDataLst>
    <p:extLst>
      <p:ext uri="{BB962C8B-B14F-4D97-AF65-F5344CB8AC3E}">
        <p14:creationId xmlns:p14="http://schemas.microsoft.com/office/powerpoint/2010/main" val="3330997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2. Text-based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464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taken into account additionally (e.g. PageRank/Google) </a:t>
            </a:r>
          </a:p>
        </p:txBody>
      </p:sp>
      <p:sp>
        <p:nvSpPr>
          <p:cNvPr id="501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119291" y="2666046"/>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938888" y="5059125"/>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638696"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350490" y="3567720"/>
            <a:ext cx="3428382"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Retrieval</a:t>
            </a:r>
            <a:r>
              <a:rPr lang="en-GB" sz="2085">
                <a:latin typeface="Calibri" charset="0"/>
                <a:ea typeface="Calibri" charset="0"/>
                <a:cs typeface="Calibri" charset="0"/>
              </a:rPr>
              <a:t>: given a model, find some specific data</a:t>
            </a:r>
          </a:p>
          <a:p>
            <a:pPr algn="l"/>
            <a:endParaRPr lang="en-GB" sz="2085">
              <a:latin typeface="Calibri" charset="0"/>
              <a:ea typeface="Calibri" charset="0"/>
              <a:cs typeface="Calibri" charset="0"/>
            </a:endParaRPr>
          </a:p>
        </p:txBody>
      </p:sp>
      <p:sp>
        <p:nvSpPr>
          <p:cNvPr id="14" name="Right Arrow 13"/>
          <p:cNvSpPr/>
          <p:nvPr/>
        </p:nvSpPr>
        <p:spPr bwMode="auto">
          <a:xfrm rot="16200000">
            <a:off x="4340774"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77071" y="3560447"/>
            <a:ext cx="4134460"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Data mining</a:t>
            </a:r>
            <a:r>
              <a:rPr lang="en-GB" sz="2085">
                <a:latin typeface="Calibri" charset="0"/>
                <a:ea typeface="Calibri" charset="0"/>
                <a:cs typeface="Calibri" charset="0"/>
              </a:rPr>
              <a:t>: given data, find a model the matches the data</a:t>
            </a:r>
          </a:p>
          <a:p>
            <a:pPr algn="l"/>
            <a:endParaRPr lang="en-GB" sz="2085">
              <a:latin typeface="Calibri" charset="0"/>
              <a:ea typeface="Calibri" charset="0"/>
              <a:cs typeface="Calibri" charset="0"/>
            </a:endParaRPr>
          </a:p>
        </p:txBody>
      </p:sp>
      <p:pic>
        <p:nvPicPr>
          <p:cNvPr id="21" name="Picture 20"/>
          <p:cNvPicPr>
            <a:picLocks noChangeAspect="1"/>
          </p:cNvPicPr>
          <p:nvPr/>
        </p:nvPicPr>
        <p:blipFill>
          <a:blip r:embed="rId3"/>
          <a:stretch>
            <a:fillRect/>
          </a:stretch>
        </p:blipFill>
        <p:spPr>
          <a:xfrm>
            <a:off x="3860879" y="1417574"/>
            <a:ext cx="1638182" cy="1124193"/>
          </a:xfrm>
          <a:prstGeom prst="rect">
            <a:avLst/>
          </a:prstGeom>
        </p:spPr>
      </p:pic>
      <p:pic>
        <p:nvPicPr>
          <p:cNvPr id="3" name="Picture 2"/>
          <p:cNvPicPr>
            <a:picLocks noChangeAspect="1"/>
          </p:cNvPicPr>
          <p:nvPr/>
        </p:nvPicPr>
        <p:blipFill>
          <a:blip r:embed="rId4"/>
          <a:stretch>
            <a:fillRect/>
          </a:stretch>
        </p:blipFill>
        <p:spPr>
          <a:xfrm>
            <a:off x="4484949" y="5787226"/>
            <a:ext cx="624069" cy="554876"/>
          </a:xfrm>
          <a:prstGeom prst="rect">
            <a:avLst/>
          </a:prstGeom>
        </p:spPr>
      </p:pic>
    </p:spTree>
    <p:extLst>
      <p:ext uri="{BB962C8B-B14F-4D97-AF65-F5344CB8AC3E}">
        <p14:creationId xmlns:p14="http://schemas.microsoft.com/office/powerpoint/2010/main" val="193166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a:latin typeface="Calibri" charset="0"/>
                <a:ea typeface="ＭＳ Ｐゴシック" charset="0"/>
              </a:rPr>
              <a:t>B1 A Course on Integral Equations</a:t>
            </a:r>
          </a:p>
          <a:p>
            <a:pPr marL="0" indent="0" eaLnBrk="1" hangingPunct="1">
              <a:lnSpc>
                <a:spcPct val="90000"/>
              </a:lnSpc>
            </a:pPr>
            <a:r>
              <a:rPr lang="en-US" sz="1600">
                <a:latin typeface="Calibri" charset="0"/>
                <a:ea typeface="ＭＳ Ｐゴシック" charset="0"/>
              </a:rPr>
              <a:t>B2 Attractors for Semigroups and Evolution Equations</a:t>
            </a:r>
          </a:p>
          <a:p>
            <a:pPr marL="0" indent="0" eaLnBrk="1" hangingPunct="1">
              <a:lnSpc>
                <a:spcPct val="90000"/>
              </a:lnSpc>
            </a:pPr>
            <a:r>
              <a:rPr lang="en-US" sz="1600">
                <a:latin typeface="Calibri" charset="0"/>
                <a:ea typeface="ＭＳ Ｐゴシック" charset="0"/>
              </a:rPr>
              <a:t>B3 Automatic Differentiation of Algorithms: Theory, Implementation, and Application</a:t>
            </a:r>
          </a:p>
          <a:p>
            <a:pPr marL="0" indent="0" eaLnBrk="1" hangingPunct="1">
              <a:lnSpc>
                <a:spcPct val="90000"/>
              </a:lnSpc>
            </a:pPr>
            <a:r>
              <a:rPr lang="en-US" sz="1600">
                <a:latin typeface="Calibri" charset="0"/>
                <a:ea typeface="ＭＳ Ｐゴシック" charset="0"/>
              </a:rPr>
              <a:t>B4 Geometrical Aspects of Partial Differential Equations</a:t>
            </a:r>
          </a:p>
          <a:p>
            <a:pPr marL="0" indent="0" eaLnBrk="1" hangingPunct="1">
              <a:lnSpc>
                <a:spcPct val="90000"/>
              </a:lnSpc>
            </a:pPr>
            <a:r>
              <a:rPr lang="en-US" sz="160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a:latin typeface="Calibri" charset="0"/>
                <a:ea typeface="ＭＳ Ｐゴシック" charset="0"/>
              </a:rPr>
              <a:t>B6 Introduction to Hamiltonian Dynamical Systems and the N-Body Problem</a:t>
            </a:r>
          </a:p>
          <a:p>
            <a:pPr marL="0" indent="0" eaLnBrk="1" hangingPunct="1">
              <a:lnSpc>
                <a:spcPct val="90000"/>
              </a:lnSpc>
            </a:pPr>
            <a:r>
              <a:rPr lang="en-US" sz="1600">
                <a:latin typeface="Calibri" charset="0"/>
                <a:ea typeface="ＭＳ Ｐゴシック" charset="0"/>
              </a:rPr>
              <a:t>B7 Knapsack Problems: Algorithms and Computer Implementations</a:t>
            </a:r>
          </a:p>
          <a:p>
            <a:pPr marL="0" indent="0" eaLnBrk="1" hangingPunct="1">
              <a:lnSpc>
                <a:spcPct val="90000"/>
              </a:lnSpc>
            </a:pPr>
            <a:r>
              <a:rPr lang="en-US" sz="1600">
                <a:latin typeface="Calibri" charset="0"/>
                <a:ea typeface="ＭＳ Ｐゴシック" charset="0"/>
              </a:rPr>
              <a:t>B8 Methods of Solving Singular Systems of Ordinary Differential Equations</a:t>
            </a:r>
          </a:p>
          <a:p>
            <a:pPr marL="0" indent="0" eaLnBrk="1" hangingPunct="1">
              <a:lnSpc>
                <a:spcPct val="90000"/>
              </a:lnSpc>
            </a:pPr>
            <a:r>
              <a:rPr lang="en-US" sz="1600">
                <a:latin typeface="Calibri" charset="0"/>
                <a:ea typeface="ＭＳ Ｐゴシック" charset="0"/>
              </a:rPr>
              <a:t>B9 Nonlinear Systems</a:t>
            </a:r>
          </a:p>
          <a:p>
            <a:pPr marL="0" indent="0" eaLnBrk="1" hangingPunct="1">
              <a:lnSpc>
                <a:spcPct val="90000"/>
              </a:lnSpc>
            </a:pPr>
            <a:r>
              <a:rPr lang="en-US" sz="1600">
                <a:latin typeface="Calibri" charset="0"/>
                <a:ea typeface="ＭＳ Ｐゴシック" charset="0"/>
              </a:rPr>
              <a:t>B10 Ordinary Differential Equations</a:t>
            </a:r>
          </a:p>
          <a:p>
            <a:pPr marL="0" indent="0" eaLnBrk="1" hangingPunct="1">
              <a:lnSpc>
                <a:spcPct val="90000"/>
              </a:lnSpc>
            </a:pPr>
            <a:r>
              <a:rPr lang="en-US" sz="1600">
                <a:latin typeface="Calibri" charset="0"/>
                <a:ea typeface="ＭＳ Ｐゴシック" charset="0"/>
              </a:rPr>
              <a:t>B11 Oscillation Theory for Neutral Differential Equations with Delay</a:t>
            </a:r>
          </a:p>
          <a:p>
            <a:pPr marL="0" indent="0" eaLnBrk="1" hangingPunct="1">
              <a:lnSpc>
                <a:spcPct val="90000"/>
              </a:lnSpc>
            </a:pPr>
            <a:r>
              <a:rPr lang="en-US" sz="1600">
                <a:latin typeface="Calibri" charset="0"/>
                <a:ea typeface="ＭＳ Ｐゴシック" charset="0"/>
              </a:rPr>
              <a:t>B12 Oscillation Theory of Delay Differential Equations</a:t>
            </a:r>
          </a:p>
          <a:p>
            <a:pPr marL="0" indent="0" eaLnBrk="1" hangingPunct="1">
              <a:lnSpc>
                <a:spcPct val="90000"/>
              </a:lnSpc>
            </a:pPr>
            <a:r>
              <a:rPr lang="en-US" sz="1600">
                <a:latin typeface="Calibri" charset="0"/>
                <a:ea typeface="ＭＳ Ｐゴシック" charset="0"/>
              </a:rPr>
              <a:t>B13 Pseudodifferential Operators and Nonlinear Partial Differential Equations</a:t>
            </a:r>
          </a:p>
          <a:p>
            <a:pPr marL="0" indent="0" eaLnBrk="1" hangingPunct="1">
              <a:lnSpc>
                <a:spcPct val="90000"/>
              </a:lnSpc>
            </a:pPr>
            <a:r>
              <a:rPr lang="en-US" sz="1600">
                <a:latin typeface="Calibri" charset="0"/>
                <a:ea typeface="ＭＳ Ｐゴシック" charset="0"/>
              </a:rPr>
              <a:t>B14 Sinc Methods for Quadrature and Differential Equations</a:t>
            </a:r>
          </a:p>
          <a:p>
            <a:pPr marL="0" indent="0" eaLnBrk="1" hangingPunct="1">
              <a:lnSpc>
                <a:spcPct val="90000"/>
              </a:lnSpc>
            </a:pPr>
            <a:r>
              <a:rPr lang="en-US" sz="160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a:latin typeface="Calibri" charset="0"/>
                <a:ea typeface="ＭＳ Ｐゴシック" charset="0"/>
              </a:rPr>
              <a:t>B16 The Boundary Integral Approach to Static and Dynamic Contact Problems</a:t>
            </a:r>
          </a:p>
          <a:p>
            <a:pPr marL="0" indent="0" eaLnBrk="1" hangingPunct="1">
              <a:lnSpc>
                <a:spcPct val="90000"/>
              </a:lnSpc>
            </a:pPr>
            <a:r>
              <a:rPr lang="en-US" sz="1600">
                <a:latin typeface="Calibri" charset="0"/>
                <a:ea typeface="ＭＳ Ｐゴシック" charset="0"/>
              </a:rPr>
              <a:t>B17 The Double Mellin-Barnes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atin typeface="Calibri" charset="0"/>
                <a:ea typeface="ＭＳ Ｐゴシック" charset="0"/>
              </a:rPr>
              <a:t>Overview</a:t>
            </a:r>
          </a:p>
        </p:txBody>
      </p:sp>
      <p:sp>
        <p:nvSpPr>
          <p:cNvPr id="11267" name="Rectangle 3"/>
          <p:cNvSpPr>
            <a:spLocks noGrp="1" noChangeArrowheads="1"/>
          </p:cNvSpPr>
          <p:nvPr>
            <p:ph idx="1"/>
          </p:nvPr>
        </p:nvSpPr>
        <p:spPr/>
        <p:txBody>
          <a:bodyPr/>
          <a:lstStyle/>
          <a:p>
            <a:pPr marL="514350" indent="-514350" eaLnBrk="1" hangingPunct="1">
              <a:buFontTx/>
              <a:buAutoNum type="arabicPeriod"/>
              <a:defRPr/>
            </a:pPr>
            <a:r>
              <a:rPr lang="en-US" sz="2400" dirty="0">
                <a:ea typeface="+mn-ea"/>
              </a:rPr>
              <a:t>Information Retrieval</a:t>
            </a:r>
          </a:p>
          <a:p>
            <a:pPr marL="514350" indent="-514350" eaLnBrk="1" hangingPunct="1">
              <a:buFontTx/>
              <a:buAutoNum type="arabicPeriod"/>
              <a:defRPr/>
            </a:pPr>
            <a:r>
              <a:rPr lang="en-US" sz="2400" dirty="0">
                <a:ea typeface="+mn-ea"/>
              </a:rPr>
              <a:t>Text-Based Information Retrieval</a:t>
            </a:r>
          </a:p>
          <a:p>
            <a:pPr marL="514350" indent="-514350" eaLnBrk="1" hangingPunct="1">
              <a:buFontTx/>
              <a:buAutoNum type="arabicPeriod"/>
              <a:defRPr/>
            </a:pPr>
            <a:r>
              <a:rPr lang="en-US" sz="2400" dirty="0">
                <a:ea typeface="+mn-ea"/>
              </a:rPr>
              <a:t>Vector Space Retrieval</a:t>
            </a:r>
          </a:p>
          <a:p>
            <a:pPr marL="514350" indent="-514350" eaLnBrk="1" hangingPunct="1">
              <a:buFontTx/>
              <a:buAutoNum type="arabicPeriod"/>
              <a:defRPr/>
            </a:pPr>
            <a:r>
              <a:rPr lang="en-US" sz="2400" dirty="0">
                <a:ea typeface="+mn-ea"/>
              </a:rPr>
              <a:t>Evaluating Information Retrieval</a:t>
            </a:r>
          </a:p>
          <a:p>
            <a:pPr marL="514350" indent="-514350" eaLnBrk="1" hangingPunct="1">
              <a:buFontTx/>
              <a:buAutoNum type="arabicPeriod"/>
              <a:defRPr/>
            </a:pPr>
            <a:r>
              <a:rPr lang="en-US" sz="2400" dirty="0"/>
              <a:t>Inverted Index</a:t>
            </a:r>
          </a:p>
          <a:p>
            <a:pPr marL="514350" indent="-514350" eaLnBrk="1" hangingPunct="1">
              <a:buFontTx/>
              <a:buAutoNum type="arabicPeriod"/>
              <a:defRPr/>
            </a:pPr>
            <a:r>
              <a:rPr lang="en-US" sz="2400" dirty="0"/>
              <a:t>Distributed Retrieval</a:t>
            </a:r>
          </a:p>
          <a:p>
            <a:pPr marL="514350" indent="-514350" eaLnBrk="1" hangingPunct="1">
              <a:buFontTx/>
              <a:buAutoNum type="arabicPeriod"/>
              <a:defRPr/>
            </a:pPr>
            <a:r>
              <a:rPr lang="en-US" sz="2400" dirty="0">
                <a:ea typeface="+mn-ea"/>
              </a:rPr>
              <a:t>Query Expansion</a:t>
            </a:r>
          </a:p>
          <a:p>
            <a:pPr marL="514350" indent="-514350" eaLnBrk="1" hangingPunct="1">
              <a:buFontTx/>
              <a:buAutoNum type="arabicPeriod"/>
              <a:defRPr/>
            </a:pPr>
            <a:r>
              <a:rPr lang="en-US" sz="2400" dirty="0"/>
              <a:t>Probabilistic Information Retrieval</a:t>
            </a:r>
          </a:p>
          <a:p>
            <a:pPr marL="514350" indent="-514350" eaLnBrk="1" hangingPunct="1">
              <a:buFontTx/>
              <a:buAutoNum type="arabicPeriod"/>
              <a:defRPr/>
            </a:pPr>
            <a:r>
              <a:rPr lang="en-US" sz="2400" dirty="0">
                <a:ea typeface="+mn-ea"/>
              </a:rPr>
              <a:t>Latent Semantic Indexing</a:t>
            </a:r>
          </a:p>
          <a:p>
            <a:pPr marL="514350" indent="-514350" eaLnBrk="1" hangingPunct="1">
              <a:buFontTx/>
              <a:buAutoNum type="arabicPeriod"/>
              <a:defRPr/>
            </a:pPr>
            <a:r>
              <a:rPr lang="en-US" sz="2400" dirty="0">
                <a:ea typeface="+mn-ea"/>
              </a:rPr>
              <a:t>Word </a:t>
            </a:r>
            <a:r>
              <a:rPr lang="en-US" sz="2400" dirty="0" err="1">
                <a:ea typeface="+mn-ea"/>
              </a:rPr>
              <a:t>Embeddings</a:t>
            </a:r>
            <a:endParaRPr lang="en-US" sz="2400" dirty="0">
              <a:ea typeface="+mn-ea"/>
            </a:endParaRPr>
          </a:p>
          <a:p>
            <a:pPr marL="514350" indent="-514350" eaLnBrk="1" hangingPunct="1">
              <a:buFontTx/>
              <a:buAutoNum type="arabicPeriod"/>
              <a:defRPr/>
            </a:pPr>
            <a:r>
              <a:rPr lang="en-US" sz="2400" dirty="0">
                <a:ea typeface="+mn-ea"/>
              </a:rPr>
              <a:t>Link-Based Ranking</a:t>
            </a:r>
          </a:p>
        </p:txBody>
      </p:sp>
      <p:sp>
        <p:nvSpPr>
          <p:cNvPr id="215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3200" dirty="0">
                <a:ea typeface="Calibri" charset="0"/>
                <a:cs typeface="Calibri" charset="0"/>
              </a:rPr>
              <a:t>Let the </a:t>
            </a:r>
            <a:r>
              <a:rPr lang="fr-FR" sz="3200" dirty="0" err="1">
                <a:ea typeface="Calibri" charset="0"/>
                <a:cs typeface="Calibri" charset="0"/>
              </a:rPr>
              <a:t>query</a:t>
            </a:r>
            <a:r>
              <a:rPr lang="fr-FR" sz="3200" dirty="0">
                <a:ea typeface="Calibri" charset="0"/>
                <a:cs typeface="Calibri" charset="0"/>
              </a:rPr>
              <a:t> </a:t>
            </a:r>
            <a:r>
              <a:rPr lang="fr-FR" sz="3200" dirty="0" err="1">
                <a:ea typeface="Calibri" charset="0"/>
                <a:cs typeface="Calibri" charset="0"/>
              </a:rPr>
              <a:t>be</a:t>
            </a:r>
            <a:r>
              <a:rPr lang="fr-FR" sz="3200" dirty="0">
                <a:ea typeface="Calibri" charset="0"/>
                <a:cs typeface="Calibri" charset="0"/>
              </a:rPr>
              <a:t> </a:t>
            </a:r>
            <a:r>
              <a:rPr lang="fr-FR" sz="3200" dirty="0" err="1">
                <a:ea typeface="Calibri" charset="0"/>
                <a:cs typeface="Calibri" charset="0"/>
              </a:rPr>
              <a:t>represented</a:t>
            </a:r>
            <a:r>
              <a:rPr lang="fr-FR" sz="3200" dirty="0">
                <a:ea typeface="Calibri" charset="0"/>
                <a:cs typeface="Calibri" charset="0"/>
              </a:rPr>
              <a:t> by {(1, 0, -1), (0, -1, 1)} </a:t>
            </a:r>
            <a:br>
              <a:rPr lang="fr-FR" sz="3200" dirty="0">
                <a:ea typeface="Calibri" charset="0"/>
                <a:cs typeface="Calibri" charset="0"/>
              </a:rPr>
            </a:br>
            <a:r>
              <a:rPr lang="fr-FR" sz="3200" dirty="0">
                <a:ea typeface="Calibri" charset="0"/>
                <a:cs typeface="Calibri" charset="0"/>
              </a:rPr>
              <a:t>and the document by (1, 0, 1). The document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charset="0"/>
                <a:ea typeface="ＭＳ Ｐゴシック" charset="0"/>
              </a:rPr>
              <a:t>3. Vector Space Retrieval</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28407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spid="_x0000_s80062"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spid="_x0000_s82275" name="Equation" r:id="rId4" imgW="1053643" imgH="444307" progId="">
                  <p:embed/>
                </p:oleObj>
              </mc:Choice>
              <mc:Fallback>
                <p:oleObj name="Equation" r:id="rId4" imgW="1053643" imgH="444307" progId="">
                  <p:embed/>
                  <p:pic>
                    <p:nvPicPr>
                      <p:cNvPr id="0" name="Object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spid="_x0000_s82276" name="Equation" r:id="rId6" imgW="875920" imgH="203112" progId="">
                  <p:embed/>
                </p:oleObj>
              </mc:Choice>
              <mc:Fallback>
                <p:oleObj name="Equation" r:id="rId6" imgW="875920" imgH="203112" progId="">
                  <p:embed/>
                  <p:pic>
                    <p:nvPicPr>
                      <p:cNvPr id="0" name="Object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a:latin typeface="Calibri" charset="0"/>
                <a:ea typeface="ＭＳ Ｐゴシック" charset="0"/>
              </a:rPr>
              <a:t>Documents are similar if they contain the same keywords (frequently)</a:t>
            </a:r>
          </a:p>
          <a:p>
            <a:pPr lvl="1" eaLnBrk="1" hangingPunct="1"/>
            <a:r>
              <a:rPr lang="en-US" sz="2400">
                <a:latin typeface="Calibri" charset="0"/>
                <a:ea typeface="Calibri" charset="0"/>
                <a:cs typeface="Calibri" charset="0"/>
              </a:rPr>
              <a:t>Therefore use the frequency </a:t>
            </a:r>
            <a:r>
              <a:rPr lang="en-US" sz="2400" i="1">
                <a:latin typeface="Calibri" charset="0"/>
                <a:ea typeface="Calibri" charset="0"/>
                <a:cs typeface="Calibri" charset="0"/>
              </a:rPr>
              <a:t>freq(i,j)</a:t>
            </a:r>
            <a:r>
              <a:rPr lang="en-US" sz="2400">
                <a:latin typeface="Calibri" charset="0"/>
                <a:ea typeface="Calibri" charset="0"/>
                <a:cs typeface="Calibri" charset="0"/>
              </a:rPr>
              <a:t> of the keyword </a:t>
            </a:r>
            <a:r>
              <a:rPr lang="en-US" sz="2400" i="1">
                <a:latin typeface="Calibri" charset="0"/>
                <a:ea typeface="Calibri" charset="0"/>
                <a:cs typeface="Calibri" charset="0"/>
              </a:rPr>
              <a:t>k</a:t>
            </a:r>
            <a:r>
              <a:rPr lang="en-US" sz="2400" i="1" baseline="-25000">
                <a:latin typeface="Calibri" charset="0"/>
                <a:ea typeface="Calibri" charset="0"/>
                <a:cs typeface="Calibri" charset="0"/>
              </a:rPr>
              <a:t>i</a:t>
            </a:r>
            <a:r>
              <a:rPr lang="en-US" sz="2400">
                <a:latin typeface="Calibri" charset="0"/>
                <a:ea typeface="Calibri" charset="0"/>
                <a:cs typeface="Calibri" charset="0"/>
              </a:rPr>
              <a:t> in the document </a:t>
            </a:r>
            <a:r>
              <a:rPr lang="en-US" sz="2400" i="1">
                <a:latin typeface="Calibri" charset="0"/>
                <a:ea typeface="Calibri" charset="0"/>
                <a:cs typeface="Calibri" charset="0"/>
              </a:rPr>
              <a:t>d</a:t>
            </a:r>
            <a:r>
              <a:rPr lang="en-US" sz="2400" i="1" baseline="-25000">
                <a:latin typeface="Calibri" charset="0"/>
                <a:ea typeface="Calibri" charset="0"/>
                <a:cs typeface="Calibri" charset="0"/>
              </a:rPr>
              <a:t>j</a:t>
            </a:r>
            <a:r>
              <a:rPr lang="en-US" sz="2400">
                <a:latin typeface="Calibri" charset="0"/>
                <a:ea typeface="Calibri" charset="0"/>
                <a:cs typeface="Calibri" charset="0"/>
              </a:rPr>
              <a:t> to determine the weight of the document vectors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spid="_x0000_s84147" name="Equation" r:id="rId4" imgW="1688367" imgH="431613" progId="">
                  <p:embed/>
                </p:oleObj>
              </mc:Choice>
              <mc:Fallback>
                <p:oleObj name="Equation" r:id="rId4" imgW="1688367"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spid="_x0000_s86205" name="Equation" r:id="rId4" imgW="1320800" imgH="787400" progId="Equation.3">
                  <p:embed/>
                </p:oleObj>
              </mc:Choice>
              <mc:Fallback>
                <p:oleObj name="Equation" r:id="rId4" imgW="1320800" imgH="787400" progId="Equation.3">
                  <p:embed/>
                  <p:pic>
                    <p:nvPicPr>
                      <p:cNvPr id="0" name="Object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a:latin typeface="Calibri" charset="0"/>
                <a:ea typeface="ＭＳ Ｐゴシック" charset="0"/>
              </a:rPr>
              <a:t>			</a:t>
            </a:r>
          </a:p>
          <a:p>
            <a:pPr marL="0" indent="0" eaLnBrk="1" hangingPunct="1">
              <a:lnSpc>
                <a:spcPct val="90000"/>
              </a:lnSpc>
            </a:pPr>
            <a:endParaRPr lang="en-US" sz="1800" i="1">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r>
              <a:rPr lang="en-US" sz="2400">
                <a:latin typeface="Calibri" charset="0"/>
                <a:ea typeface="ＭＳ Ｐゴシック" charset="0"/>
              </a:rPr>
              <a:t>Inverse document frequency can be interpreted as the amount of information associated with the term </a:t>
            </a:r>
            <a:r>
              <a:rPr lang="en-US" sz="2400" i="1">
                <a:latin typeface="Calibri" charset="0"/>
                <a:ea typeface="ＭＳ Ｐゴシック" charset="0"/>
              </a:rPr>
              <a:t>k</a:t>
            </a:r>
            <a:r>
              <a:rPr lang="en-US" sz="2400" i="1" baseline="-25000">
                <a:latin typeface="Calibri" charset="0"/>
                <a:ea typeface="ＭＳ Ｐゴシック" charset="0"/>
              </a:rPr>
              <a:t>i</a:t>
            </a:r>
            <a:endParaRPr lang="en-US" sz="2400" i="1">
              <a:latin typeface="Calibri" charset="0"/>
              <a:ea typeface="ＭＳ Ｐゴシック" charset="0"/>
            </a:endParaRPr>
          </a:p>
          <a:p>
            <a:pPr marL="0" indent="0" eaLnBrk="1" hangingPunct="1">
              <a:lnSpc>
                <a:spcPct val="90000"/>
              </a:lnSpc>
              <a:buFontTx/>
              <a:buChar char="–"/>
            </a:pPr>
            <a:endParaRPr lang="en-US" sz="1600" i="1">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spid="_x0000_s89268" name="Equation" r:id="rId4" imgW="1713756" imgH="431613" progId="">
                  <p:embed/>
                </p:oleObj>
              </mc:Choice>
              <mc:Fallback>
                <p:oleObj name="Equation" r:id="rId4" imgW="1713756"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9094" name="AutoShape 7"/>
          <p:cNvSpPr>
            <a:spLocks noChangeArrowheads="1"/>
          </p:cNvSpPr>
          <p:nvPr/>
        </p:nvSpPr>
        <p:spPr bwMode="auto">
          <a:xfrm>
            <a:off x="2768600" y="5805488"/>
            <a:ext cx="4748213" cy="411708"/>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a:t>
            </a:r>
            <a:r>
              <a:rPr lang="en-US" sz="2000" i="1" dirty="0" err="1">
                <a:latin typeface="Calibri" charset="0"/>
                <a:cs typeface="Calibri" charset="0"/>
              </a:rPr>
              <a:t>tf</a:t>
            </a:r>
            <a:r>
              <a:rPr lang="en-US" sz="2000" i="1" dirty="0">
                <a:latin typeface="Calibri" charset="0"/>
                <a:cs typeface="Calibri" charset="0"/>
              </a:rPr>
              <a:t>(</a:t>
            </a:r>
            <a:r>
              <a:rPr lang="en-US" sz="2000" i="1" dirty="0" err="1">
                <a:latin typeface="Calibri" charset="0"/>
                <a:cs typeface="Calibri" charset="0"/>
              </a:rPr>
              <a:t>i,j</a:t>
            </a:r>
            <a:r>
              <a:rPr lang="en-US" sz="2000" i="1" dirty="0">
                <a:latin typeface="Calibri" charset="0"/>
                <a:cs typeface="Calibri" charset="0"/>
              </a:rPr>
              <a:t>) </a:t>
            </a:r>
            <a:r>
              <a:rPr lang="en-US" sz="2000" i="1" dirty="0" err="1">
                <a:latin typeface="Calibri" charset="0"/>
                <a:cs typeface="Calibri" charset="0"/>
              </a:rPr>
              <a:t>idf</a:t>
            </a:r>
            <a:r>
              <a:rPr lang="en-US" sz="2000" i="1" dirty="0">
                <a:latin typeface="Calibri" charset="0"/>
                <a:cs typeface="Calibri" charset="0"/>
              </a:rPr>
              <a:t>(</a:t>
            </a:r>
            <a:r>
              <a:rPr lang="en-US" sz="2000" i="1" dirty="0" err="1">
                <a:latin typeface="Calibri" charset="0"/>
                <a:cs typeface="Calibri" charset="0"/>
              </a:rPr>
              <a:t>i</a:t>
            </a:r>
            <a:r>
              <a:rPr lang="en-US" sz="2000" i="1" dirty="0">
                <a:latin typeface="Calibri" charset="0"/>
                <a:cs typeface="Calibri"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spid="_x0000_s91325" name="Equation" r:id="rId4" imgW="1713756" imgH="431613" progId="">
                  <p:embed/>
                </p:oleObj>
              </mc:Choice>
              <mc:Fallback>
                <p:oleObj name="Equation" r:id="rId4" imgW="1713756" imgH="431613"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1</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D3)=0.44…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spid="_x0000_s93363" name="Equation" r:id="rId4" imgW="1981200" imgH="431800" progId="">
                  <p:embed/>
                </p:oleObj>
              </mc:Choice>
              <mc:Fallback>
                <p:oleObj name="Equation" r:id="rId4" imgW="1981200" imgH="431800"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2.14…, 0, 0, 0, 0, 0, 0, 0, 0, 0, 0, 0, 0, 0, 1.447…)</a:t>
            </a:r>
          </a:p>
          <a:p>
            <a:pPr lvl="1" eaLnBrk="1" hangingPunct="1"/>
            <a:r>
              <a:rPr lang="en-US" sz="2400" dirty="0">
                <a:latin typeface="Calibri" charset="0"/>
                <a:ea typeface="Calibri" charset="0"/>
                <a:cs typeface="Calibri" charset="0"/>
              </a:rPr>
              <a:t>Ranked Result:	B17	0.770078…</a:t>
            </a:r>
            <a:br>
              <a:rPr lang="en-US" sz="2400" dirty="0">
                <a:latin typeface="Calibri" charset="0"/>
                <a:ea typeface="Calibri" charset="0"/>
                <a:cs typeface="Calibri" charset="0"/>
              </a:rPr>
            </a:br>
            <a:r>
              <a:rPr lang="en-US" sz="2400" dirty="0">
                <a:latin typeface="Calibri" charset="0"/>
                <a:ea typeface="Calibri" charset="0"/>
                <a:cs typeface="Calibri" charset="0"/>
              </a:rPr>
              <a:t>			B3	0.684042…</a:t>
            </a:r>
            <a:br>
              <a:rPr lang="en-US" sz="2400" dirty="0">
                <a:latin typeface="Calibri" charset="0"/>
                <a:ea typeface="Calibri" charset="0"/>
                <a:cs typeface="Calibri" charset="0"/>
              </a:rPr>
            </a:br>
            <a:r>
              <a:rPr lang="en-US" sz="2400" dirty="0">
                <a:latin typeface="Calibri" charset="0"/>
                <a:ea typeface="Calibri" charset="0"/>
                <a:cs typeface="Calibri" charset="0"/>
              </a:rPr>
              <a:t>			B12	0.232951…</a:t>
            </a:r>
            <a:br>
              <a:rPr lang="en-US" sz="2400" dirty="0">
                <a:latin typeface="Calibri" charset="0"/>
                <a:ea typeface="Calibri" charset="0"/>
                <a:cs typeface="Calibri" charset="0"/>
              </a:rPr>
            </a:br>
            <a:r>
              <a:rPr lang="en-US" sz="2400" dirty="0">
                <a:latin typeface="Calibri" charset="0"/>
                <a:ea typeface="Calibri" charset="0"/>
                <a:cs typeface="Calibri" charset="0"/>
              </a:rPr>
              <a:t>			B11	0.232951…</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a:t>When computing cosine similarity, document vectors are normalized</a:t>
            </a:r>
          </a:p>
          <a:p>
            <a:pPr marL="0" indent="0"/>
            <a:r>
              <a:rPr lang="en-US" sz="2800"/>
              <a:t>Result: for Query “information”: </a:t>
            </a:r>
            <a:br>
              <a:rPr lang="en-US" sz="2800"/>
            </a:br>
            <a:r>
              <a:rPr lang="en-US" sz="2800"/>
              <a:t>doc2 will be favored because it is shorter</a:t>
            </a:r>
            <a:br>
              <a:rPr lang="en-US" sz="2800"/>
            </a:br>
            <a:endParaRPr lang="en-US" sz="280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a:t>Length Normalization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a:t>Different schemes for length normalization</a:t>
                </a:r>
              </a:p>
              <a:p>
                <a:r>
                  <a:rPr lang="en-US" sz="2800"/>
                  <a:t>Original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a:p>
              <a:p>
                <a:pPr marL="0" indent="0"/>
                <a14:m>
                  <m:oMath xmlns:m="http://schemas.openxmlformats.org/officeDocument/2006/math">
                    <m:r>
                      <a:rPr lang="fr-CH" sz="2800" i="1">
                        <a:latin typeface="Cambria Math" panose="02040503050406030204" pitchFamily="18" charset="0"/>
                      </a:rPr>
                      <m:t>𝑠</m:t>
                    </m:r>
                  </m:oMath>
                </a14:m>
                <a:r>
                  <a:rPr lang="en-US" sz="2800"/>
                  <a:t> = slope </a:t>
                </a:r>
              </a:p>
              <a:p>
                <a:pPr marL="0" indent="0"/>
                <a14:m>
                  <m:oMath xmlns:m="http://schemas.openxmlformats.org/officeDocument/2006/math">
                    <m:r>
                      <a:rPr lang="fr-CH" sz="2800" i="1">
                        <a:latin typeface="Cambria Math" panose="02040503050406030204" pitchFamily="18" charset="0"/>
                      </a:rPr>
                      <m:t>𝑛</m:t>
                    </m:r>
                  </m:oMath>
                </a14:m>
                <a:r>
                  <a:rPr lang="en-US" sz="2800"/>
                  <a:t> = old normalization factor (i.e.</a:t>
                </a:r>
                <a14:m>
                  <m:oMath xmlns:m="http://schemas.openxmlformats.org/officeDocument/2006/math">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fr-CH" sz="2800" b="0" i="1">
                                <a:latin typeface="Cambria Math" panose="02040503050406030204" pitchFamily="18" charset="0"/>
                              </a:rPr>
                              <m:t>𝑑</m:t>
                            </m:r>
                          </m:e>
                        </m:acc>
                      </m:e>
                    </m:d>
                  </m:oMath>
                </a14:m>
                <a:r>
                  <a:rPr lang="en-US" sz="2800"/>
                  <a:t>)</a:t>
                </a:r>
              </a:p>
              <a:p>
                <a:r>
                  <a:rPr lang="en-US" sz="2800"/>
                  <a:t>Advantage:</a:t>
                </a:r>
              </a:p>
              <a:p>
                <a:pPr marL="457200" indent="-457200">
                  <a:buFont typeface="Arial" panose="020B0604020202020204" pitchFamily="34" charset="0"/>
                  <a:buChar char="•"/>
                </a:pPr>
                <a:r>
                  <a:rPr lang="en-US" sz="2800"/>
                  <a:t>Better retrieval performance</a:t>
                </a:r>
              </a:p>
              <a:p>
                <a:pPr marL="0" indent="0"/>
                <a:r>
                  <a:rPr lang="en-US" sz="2800"/>
                  <a:t>Disadvantage</a:t>
                </a:r>
              </a:p>
              <a:p>
                <a:pPr marL="457200" indent="-457200">
                  <a:buFont typeface="Arial" panose="020B0604020202020204" pitchFamily="34" charset="0"/>
                  <a:buChar char="•"/>
                </a:pPr>
                <a:r>
                  <a:rPr lang="en-US" sz="2800"/>
                  <a:t>Normalization is collection specific</a:t>
                </a:r>
              </a:p>
              <a:p>
                <a:pPr marL="457200" indent="-457200">
                  <a:buFont typeface="Arial" panose="020B0604020202020204" pitchFamily="34" charset="0"/>
                  <a:buChar char="•"/>
                </a:pPr>
                <a:r>
                  <a:rPr lang="en-US" sz="2800"/>
                  <a:t>Needs to be empirically found</a:t>
                </a:r>
              </a:p>
            </p:txBody>
          </p:sp>
        </mc:Choice>
        <mc:Fallback>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268" t="-1259" b="-3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pic>
        <p:nvPicPr>
          <p:cNvPr id="8" name="Picture 7">
            <a:extLst>
              <a:ext uri="{FF2B5EF4-FFF2-40B4-BE49-F238E27FC236}">
                <a16:creationId xmlns:a16="http://schemas.microsoft.com/office/drawing/2014/main" id="{89A5E531-AE5C-584C-8CFC-B38B319E4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869" y="2492896"/>
            <a:ext cx="3160564" cy="3179192"/>
          </a:xfrm>
          <a:prstGeom prst="rect">
            <a:avLst/>
          </a:prstGeom>
        </p:spPr>
      </p:pic>
      <p:sp>
        <p:nvSpPr>
          <p:cNvPr id="6" name="TextBox 5">
            <a:extLst>
              <a:ext uri="{FF2B5EF4-FFF2-40B4-BE49-F238E27FC236}">
                <a16:creationId xmlns:a16="http://schemas.microsoft.com/office/drawing/2014/main" id="{9F5DDDF9-79B5-CB42-ACF0-8BF23BE26D59}"/>
              </a:ext>
            </a:extLst>
          </p:cNvPr>
          <p:cNvSpPr txBox="1"/>
          <p:nvPr/>
        </p:nvSpPr>
        <p:spPr>
          <a:xfrm>
            <a:off x="6358176" y="6001966"/>
            <a:ext cx="3047950" cy="400110"/>
          </a:xfrm>
          <a:prstGeom prst="rect">
            <a:avLst/>
          </a:prstGeom>
          <a:noFill/>
        </p:spPr>
        <p:txBody>
          <a:bodyPr wrap="none" rtlCol="0">
            <a:spAutoFit/>
          </a:bodyPr>
          <a:lstStyle/>
          <a:p>
            <a:r>
              <a:rPr lang="en-US" sz="2000">
                <a:latin typeface="Calibri"/>
                <a:ea typeface="ＭＳ Ｐゴシック" pitchFamily="34" charset="-128"/>
                <a:cs typeface="Calibri"/>
              </a:rPr>
              <a:t>Cosine normalization factor</a:t>
            </a:r>
          </a:p>
        </p:txBody>
      </p:sp>
      <p:sp>
        <p:nvSpPr>
          <p:cNvPr id="5" name="TextBox 4">
            <a:extLst>
              <a:ext uri="{FF2B5EF4-FFF2-40B4-BE49-F238E27FC236}">
                <a16:creationId xmlns:a16="http://schemas.microsoft.com/office/drawing/2014/main" id="{58796244-CF6C-334A-9348-AC4032303048}"/>
              </a:ext>
            </a:extLst>
          </p:cNvPr>
          <p:cNvSpPr txBox="1"/>
          <p:nvPr/>
        </p:nvSpPr>
        <p:spPr>
          <a:xfrm>
            <a:off x="7249061" y="5672088"/>
            <a:ext cx="126618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Document length</a:t>
            </a:r>
          </a:p>
        </p:txBody>
      </p:sp>
      <p:sp>
        <p:nvSpPr>
          <p:cNvPr id="9" name="TextBox 8">
            <a:extLst>
              <a:ext uri="{FF2B5EF4-FFF2-40B4-BE49-F238E27FC236}">
                <a16:creationId xmlns:a16="http://schemas.microsoft.com/office/drawing/2014/main" id="{8CE0BB4F-D67B-984E-B36A-B6BADCBC627D}"/>
              </a:ext>
            </a:extLst>
          </p:cNvPr>
          <p:cNvSpPr txBox="1"/>
          <p:nvPr/>
        </p:nvSpPr>
        <p:spPr>
          <a:xfrm rot="16200000">
            <a:off x="5720387" y="3943992"/>
            <a:ext cx="857029"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Probability</a:t>
            </a:r>
          </a:p>
        </p:txBody>
      </p:sp>
    </p:spTree>
    <p:extLst>
      <p:ext uri="{BB962C8B-B14F-4D97-AF65-F5344CB8AC3E}">
        <p14:creationId xmlns:p14="http://schemas.microsoft.com/office/powerpoint/2010/main" val="1559813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D5801-D308-8D4D-A565-269347C11BFC}"/>
              </a:ext>
            </a:extLst>
          </p:cNvPr>
          <p:cNvSpPr>
            <a:spLocks noGrp="1"/>
          </p:cNvSpPr>
          <p:nvPr>
            <p:ph type="title"/>
          </p:nvPr>
        </p:nvSpPr>
        <p:spPr/>
        <p:txBody>
          <a:bodyPr/>
          <a:lstStyle/>
          <a:p>
            <a:r>
              <a:rPr lang="en-US"/>
              <a:t>4. Evaluating Information retrieval</a:t>
            </a:r>
          </a:p>
        </p:txBody>
      </p:sp>
      <p:sp>
        <p:nvSpPr>
          <p:cNvPr id="8" name="Text Placeholder 7">
            <a:extLst>
              <a:ext uri="{FF2B5EF4-FFF2-40B4-BE49-F238E27FC236}">
                <a16:creationId xmlns:a16="http://schemas.microsoft.com/office/drawing/2014/main" id="{7EE7404D-AA51-6741-8591-B312CCAAC2C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2D8121B-6900-0A4E-83B6-AF447618918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37254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Calibri" charset="0"/>
                <a:ea typeface="ＭＳ Ｐゴシック" charset="0"/>
              </a:rPr>
              <a:t>Evaluating a Retrieval Model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FB1D86-6ED4-2247-95D6-475E57E8DCAD}"/>
                  </a:ext>
                </a:extLst>
              </p:cNvPr>
              <p:cNvSpPr/>
              <p:nvPr/>
            </p:nvSpPr>
            <p:spPr>
              <a:xfrm>
                <a:off x="2576736" y="5373216"/>
                <a:ext cx="4332661" cy="584775"/>
              </a:xfrm>
              <a:prstGeom prst="rect">
                <a:avLst/>
              </a:prstGeom>
              <a:ln>
                <a:solidFill>
                  <a:schemeClr val="tx1"/>
                </a:solidFill>
              </a:ln>
            </p:spPr>
            <p:txBody>
              <a:bodyPr wrap="none">
                <a:spAutoFit/>
              </a:bodyPr>
              <a:lstStyle/>
              <a:p>
                <a:pPr marL="0" indent="0"/>
                <a:r>
                  <a:rPr lang="en-US" sz="3200" dirty="0">
                    <a:latin typeface="Calibri"/>
                    <a:ea typeface="ＭＳ Ｐゴシック" pitchFamily="34" charset="-128"/>
                    <a:cs typeface="Calibri"/>
                  </a:rPr>
                  <a:t>Formally</a:t>
                </a:r>
                <a:r>
                  <a:rPr lang="en-US" sz="3200" dirty="0"/>
                  <a:t>: </a:t>
                </a:r>
                <a14:m>
                  <m:oMath xmlns:m="http://schemas.openxmlformats.org/officeDocument/2006/math">
                    <m:r>
                      <m:rPr>
                        <m:sty m:val="p"/>
                      </m:rPr>
                      <a:rPr lang="fr-CH" sz="3200" dirty="0">
                        <a:latin typeface="Cambria Math" panose="02040503050406030204" pitchFamily="18" charset="0"/>
                      </a:rPr>
                      <m:t>IR</m:t>
                    </m:r>
                    <m:r>
                      <a:rPr lang="fr-CH" sz="3200" i="1" dirty="0">
                        <a:latin typeface="Cambria Math" panose="02040503050406030204" pitchFamily="18" charset="0"/>
                      </a:rPr>
                      <m:t>:</m:t>
                    </m:r>
                    <m:sSup>
                      <m:sSupPr>
                        <m:ctrlPr>
                          <a:rPr lang="fr-CH" sz="3200" i="1" dirty="0">
                            <a:latin typeface="Cambria Math" panose="02040503050406030204" pitchFamily="18" charset="0"/>
                          </a:rPr>
                        </m:ctrlPr>
                      </m:sSupPr>
                      <m:e>
                        <m:r>
                          <a:rPr lang="fr-CH" sz="3200" i="1" dirty="0">
                            <a:latin typeface="Cambria Math" panose="02040503050406030204" pitchFamily="18" charset="0"/>
                          </a:rPr>
                          <m:t>2</m:t>
                        </m:r>
                      </m:e>
                      <m:sup>
                        <m:r>
                          <a:rPr lang="fr-CH" sz="3200" i="1" dirty="0">
                            <a:latin typeface="Cambria Math" panose="02040503050406030204" pitchFamily="18" charset="0"/>
                          </a:rPr>
                          <m:t>𝐷</m:t>
                        </m:r>
                      </m:sup>
                    </m:sSup>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𝑄</m:t>
                    </m:r>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𝑅</m:t>
                    </m:r>
                  </m:oMath>
                </a14:m>
                <a:endParaRPr lang="en-US" sz="3200" dirty="0"/>
              </a:p>
            </p:txBody>
          </p:sp>
        </mc:Choice>
        <mc:Fallback xmlns="">
          <p:sp>
            <p:nvSpPr>
              <p:cNvPr id="5" name="Rectangle 4">
                <a:extLst>
                  <a:ext uri="{FF2B5EF4-FFF2-40B4-BE49-F238E27FC236}">
                    <a16:creationId xmlns:a16="http://schemas.microsoft.com/office/drawing/2014/main" id="{9FFB1D86-6ED4-2247-95D6-475E57E8DCAD}"/>
                  </a:ext>
                </a:extLst>
              </p:cNvPr>
              <p:cNvSpPr>
                <a:spLocks noRot="1" noChangeAspect="1" noMove="1" noResize="1" noEditPoints="1" noAdjustHandles="1" noChangeArrowheads="1" noChangeShapeType="1" noTextEdit="1"/>
              </p:cNvSpPr>
              <p:nvPr/>
            </p:nvSpPr>
            <p:spPr>
              <a:xfrm>
                <a:off x="2576736" y="5373216"/>
                <a:ext cx="4332661" cy="584775"/>
              </a:xfrm>
              <a:prstGeom prst="rect">
                <a:avLst/>
              </a:prstGeom>
              <a:blipFill>
                <a:blip r:embed="rId3"/>
                <a:stretch>
                  <a:fillRect l="-3207" t="-10417" b="-2708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89826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graphicFrame>
        <p:nvGraphicFramePr>
          <p:cNvPr id="6" name="Table 5"/>
          <p:cNvGraphicFramePr>
            <a:graphicFrameLocks noGrp="1"/>
          </p:cNvGraphicFramePr>
          <p:nvPr>
            <p:extLst/>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Calibri" charset="0"/>
                <a:ea typeface="ＭＳ Ｐゴシック" charset="0"/>
              </a:rPr>
              <a:t>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80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800" dirty="0">
                <a:latin typeface="Calibri" charset="0"/>
                <a:ea typeface="ＭＳ Ｐゴシック" charset="0"/>
              </a:rPr>
              <a:t>Precision depends on the number of results retrieved: </a:t>
            </a:r>
            <a:br>
              <a:rPr lang="en-US" sz="2800" dirty="0">
                <a:latin typeface="Calibri" charset="0"/>
                <a:ea typeface="ＭＳ Ｐゴシック" charset="0"/>
              </a:rPr>
            </a:br>
            <a:r>
              <a:rPr lang="en-US" sz="2800" dirty="0" err="1">
                <a:latin typeface="Calibri" charset="0"/>
                <a:ea typeface="ＭＳ Ｐゴシック" charset="0"/>
              </a:rPr>
              <a:t>P@k</a:t>
            </a:r>
            <a:r>
              <a:rPr lang="en-US" sz="2800" dirty="0">
                <a:latin typeface="Calibri" charset="0"/>
                <a:ea typeface="ＭＳ Ｐゴシック" charset="0"/>
              </a:rPr>
              <a:t> = precision for the top-k documents</a:t>
            </a:r>
            <a:endParaRPr lang="en-US" sz="5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27997"/>
                <a:ext cx="8997950" cy="792088"/>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lgn="ctr"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r>
                              <a:rPr lang="fr-CH" sz="2800" b="0" i="1" kern="0" smtClean="0">
                                <a:latin typeface="Cambria Math" charset="0"/>
                                <a:ea typeface="Cambria Math" charset="0"/>
                                <a:cs typeface="Cambria Math" charset="0"/>
                              </a:rPr>
                              <m:t>𝑅</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sSup>
                          <m:sSupPr>
                            <m:ctrlPr>
                              <a:rPr lang="fr-CH" sz="2800" b="0" i="1" kern="0" smtClean="0">
                                <a:latin typeface="Cambria Math" panose="02040503050406030204" pitchFamily="18" charset="0"/>
                                <a:ea typeface="Cambria Math" charset="0"/>
                                <a:cs typeface="Cambria Math" charset="0"/>
                              </a:rPr>
                            </m:ctrlPr>
                          </m:sSupPr>
                          <m:e>
                            <m:r>
                              <a:rPr lang="fr-CH" sz="2800" b="0" i="1" kern="0" smtClean="0">
                                <a:latin typeface="Cambria Math" charset="0"/>
                                <a:ea typeface="ＭＳ Ｐゴシック" charset="0"/>
                              </a:rPr>
                              <m:t>𝑅</m:t>
                            </m:r>
                          </m:e>
                          <m:sup>
                            <m:r>
                              <a:rPr lang="fr-CH" sz="2800" b="0" i="1" kern="0" smtClean="0">
                                <a:latin typeface="Cambria Math" charset="0"/>
                                <a:ea typeface="ＭＳ Ｐゴシック" charset="0"/>
                              </a:rPr>
                              <m:t>′</m:t>
                            </m:r>
                          </m:sup>
                        </m:sSup>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27997"/>
                <a:ext cx="8997950" cy="792088"/>
              </a:xfrm>
              <a:prstGeom prst="rect">
                <a:avLst/>
              </a:prstGeom>
              <a:blipFill>
                <a:blip r:embed="rId3"/>
                <a:stretch>
                  <a:fillRect t="-8065"/>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charset="0"/>
                          </a:rPr>
                          <m:t>𝑗𝑘</m:t>
                        </m:r>
                        <m:r>
                          <a:rPr lang="fr-CH" sz="2800" b="0" i="1" smtClean="0">
                            <a:latin typeface="Cambria Math" charset="0"/>
                          </a:rPr>
                          <m:t> </m:t>
                        </m:r>
                      </m:sub>
                    </m:sSub>
                  </m:oMath>
                </a14:m>
                <a:r>
                  <a:rPr lang="en-US" sz="2800" dirty="0"/>
                  <a:t>the top k relevant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sub>
                        </m:sSub>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𝑅</m:t>
                        </m:r>
                      </m:e>
                      <m:sub>
                        <m:r>
                          <a:rPr lang="fr-CH" sz="2800" i="1">
                            <a:latin typeface="Cambria Math" charset="0"/>
                          </a:rPr>
                          <m:t>𝑗𝑘</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𝑘</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sub>
                              </m:sSub>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68" t="-1259" b="-2241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@1 = 1, P</a:t>
            </a:r>
            <a:r>
              <a:rPr lang="en-US" baseline="-25000" dirty="0"/>
              <a:t>int </a:t>
            </a:r>
            <a:r>
              <a:rPr lang="en-US" dirty="0"/>
              <a:t>@2 </a:t>
            </a:r>
            <a:r>
              <a:rPr lang="en-US"/>
              <a:t>= 2/3, </a:t>
            </a:r>
            <a:r>
              <a:rPr lang="en-US" dirty="0"/>
              <a:t>P</a:t>
            </a:r>
            <a:r>
              <a:rPr lang="en-US" baseline="-25000" dirty="0"/>
              <a:t>int </a:t>
            </a:r>
            <a:r>
              <a:rPr lang="en-US" dirty="0"/>
              <a:t>@3 = 2/3, P</a:t>
            </a:r>
            <a:r>
              <a:rPr lang="en-US" baseline="-25000" dirty="0"/>
              <a:t>int </a:t>
            </a:r>
            <a:r>
              <a:rPr lang="en-US" dirty="0"/>
              <a:t>@4 = 0.5</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00068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are mostly unstructured data</a:t>
                </a:r>
              </a:p>
              <a:p>
                <a:pPr marL="857250" lvl="1" indent="-457200"/>
                <a:r>
                  <a:rPr lang="en-US" dirty="0"/>
                  <a:t>Most of the time text documents are considered,but increasingly images, audio, multimedia</a:t>
                </a:r>
              </a:p>
              <a:p>
                <a:pPr marL="457200" indent="-457200"/>
                <a:r>
                  <a:rPr lang="en-US"/>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a:t> can be both structured and unstructured</a:t>
                </a:r>
              </a:p>
              <a:p>
                <a:pPr marL="857250" lvl="1" indent="-457200">
                  <a:buFont typeface="Arial" panose="020B0604020202020204" pitchFamily="34" charset="0"/>
                  <a:buChar char="–"/>
                </a:pPr>
                <a:r>
                  <a:rPr lang="en-US"/>
                  <a:t>Boolean expressions</a:t>
                </a:r>
              </a:p>
              <a:p>
                <a:pPr marL="857250" lvl="1" indent="-457200">
                  <a:buFont typeface="Arial" panose="020B0604020202020204" pitchFamily="34" charset="0"/>
                  <a:buChar char="–"/>
                </a:pPr>
                <a:r>
                  <a:rPr lang="en-US"/>
                  <a:t>Free text, sample documents</a:t>
                </a:r>
              </a:p>
              <a:p>
                <a:pPr marL="0" indent="0"/>
                <a:r>
                  <a:rPr lang="en-US"/>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a:t> can be sorted or unsorted</a:t>
                </a:r>
              </a:p>
              <a:p>
                <a:pPr marL="857250" lvl="1" indent="-457200">
                  <a:buFont typeface="Arial" panose="020B0604020202020204" pitchFamily="34" charset="0"/>
                  <a:buChar char="–"/>
                </a:pPr>
                <a:r>
                  <a:rPr lang="en-US"/>
                  <a:t>Results sets</a:t>
                </a:r>
              </a:p>
              <a:p>
                <a:pPr marL="857250" lvl="1" indent="-457200">
                  <a:buFont typeface="Arial" panose="020B0604020202020204" pitchFamily="34" charset="0"/>
                  <a:buChar char="–"/>
                </a:pPr>
                <a:r>
                  <a:rPr lang="en-US"/>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2"/>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spTree>
    <p:custDataLst>
      <p:tags r:id="rId1"/>
    </p:custDataLst>
    <p:extLst>
      <p:ext uri="{BB962C8B-B14F-4D97-AF65-F5344CB8AC3E}">
        <p14:creationId xmlns:p14="http://schemas.microsoft.com/office/powerpoint/2010/main" val="1640324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contain</a:t>
            </a:r>
            <a:r>
              <a:rPr lang="fr-FR" sz="2400" dirty="0">
                <a:latin typeface="Calibri" charset="0"/>
                <a:ea typeface="Calibri" charset="0"/>
                <a:cs typeface="Calibri" charset="0"/>
              </a:rPr>
              <a:t> more relevant documents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recall</a:t>
            </a:r>
            <a:r>
              <a:rPr lang="fr-FR" sz="2400" dirty="0">
                <a:latin typeface="Calibri" charset="0"/>
                <a:ea typeface="Calibri" charset="0"/>
                <a:cs typeface="Calibri" charset="0"/>
              </a:rPr>
              <a:t> more documents </a:t>
            </a:r>
            <a:r>
              <a:rPr lang="fr-FR" sz="2400" dirty="0" err="1">
                <a:latin typeface="Calibri" charset="0"/>
                <a:ea typeface="Calibri" charset="0"/>
                <a:cs typeface="Calibri" charset="0"/>
              </a:rPr>
              <a:t>above</a:t>
            </a:r>
            <a:r>
              <a:rPr lang="fr-FR" sz="2400" dirty="0">
                <a:latin typeface="Calibri" charset="0"/>
                <a:ea typeface="Calibri" charset="0"/>
                <a:cs typeface="Calibri" charset="0"/>
              </a:rPr>
              <a:t> a </a:t>
            </a:r>
            <a:r>
              <a:rPr lang="fr-FR" sz="2400" dirty="0" err="1">
                <a:latin typeface="Calibri" charset="0"/>
                <a:ea typeface="Calibri" charset="0"/>
                <a:cs typeface="Calibri" charset="0"/>
              </a:rPr>
              <a:t>given</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a:t>
            </a:r>
            <a:r>
              <a:rPr lang="fr-FR" sz="2400" dirty="0" err="1">
                <a:latin typeface="Calibri" charset="0"/>
                <a:ea typeface="Calibri" charset="0"/>
                <a:cs typeface="Calibri" charset="0"/>
              </a:rPr>
              <a:t>threshold</a:t>
            </a:r>
            <a:r>
              <a:rPr lang="fr-FR" sz="2400" dirty="0">
                <a:latin typeface="Calibri" charset="0"/>
                <a:ea typeface="Calibri" charset="0"/>
                <a:cs typeface="Calibri" charset="0"/>
              </a:rPr>
              <a:t> </a:t>
            </a:r>
            <a:r>
              <a:rPr lang="fr-FR" sz="2400" dirty="0" err="1">
                <a:latin typeface="Calibri" charset="0"/>
                <a:ea typeface="Calibri" charset="0"/>
                <a:cs typeface="Calibri" charset="0"/>
              </a:rPr>
              <a:t>than</a:t>
            </a:r>
            <a:r>
              <a:rPr lang="fr-FR" sz="2400" dirty="0">
                <a:latin typeface="Calibri" charset="0"/>
                <a:ea typeface="Calibri" charset="0"/>
                <a:cs typeface="Calibri" charset="0"/>
              </a:rPr>
              <a:t> B</a:t>
            </a:r>
          </a:p>
          <a:p>
            <a:pPr marL="798513" lvl="1" indent="-342900">
              <a:buFont typeface="Comic Sans MS" charset="0"/>
              <a:buAutoNum type="arabicPeriod"/>
            </a:pPr>
            <a:r>
              <a:rPr lang="fr-FR" sz="2400" dirty="0">
                <a:latin typeface="Calibri" charset="0"/>
                <a:ea typeface="Calibri" charset="0"/>
                <a:cs typeface="Calibri" charset="0"/>
              </a:rPr>
              <a:t>the top k relevant documents in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in B</a:t>
            </a:r>
          </a:p>
        </p:txBody>
      </p:sp>
    </p:spTree>
    <p:custDataLst>
      <p:tags r:id="rId1"/>
    </p:custDataLst>
    <p:extLst>
      <p:ext uri="{BB962C8B-B14F-4D97-AF65-F5344CB8AC3E}">
        <p14:creationId xmlns:p14="http://schemas.microsoft.com/office/powerpoint/2010/main" val="303808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2"/>
              </a:rPr>
              <a:t>http://</a:t>
            </a:r>
            <a:r>
              <a:rPr lang="en-US" sz="2400" dirty="0" err="1">
                <a:latin typeface="Calibri" charset="0"/>
                <a:ea typeface="Calibri" charset="0"/>
                <a:cs typeface="Calibri" charset="0"/>
                <a:hlinkClick r:id="rId2"/>
              </a:rPr>
              <a:t>www.cis.lmu.de</a:t>
            </a:r>
            <a:r>
              <a:rPr lang="en-US" sz="2400" dirty="0">
                <a:latin typeface="Calibri" charset="0"/>
                <a:ea typeface="Calibri" charset="0"/>
                <a:cs typeface="Calibri" charset="0"/>
                <a:hlinkClick r:id="rId2"/>
              </a:rPr>
              <a:t>/~</a:t>
            </a:r>
            <a:r>
              <a:rPr lang="en-US" sz="2400" dirty="0" err="1">
                <a:latin typeface="Calibri" charset="0"/>
                <a:ea typeface="Calibri" charset="0"/>
                <a:cs typeface="Calibri" charset="0"/>
                <a:hlinkClick r:id="rId2"/>
              </a:rPr>
              <a:t>hs</a:t>
            </a:r>
            <a:r>
              <a:rPr lang="en-US" sz="2400" dirty="0">
                <a:latin typeface="Calibri" charset="0"/>
                <a:ea typeface="Calibri" charset="0"/>
                <a:cs typeface="Calibri" charset="0"/>
                <a:hlinkClick r:id="rId2"/>
              </a:rPr>
              <a:t>/teach/14s/</a:t>
            </a:r>
            <a:r>
              <a:rPr lang="en-US" sz="2400" dirty="0" err="1">
                <a:latin typeface="Calibri" charset="0"/>
                <a:ea typeface="Calibri" charset="0"/>
                <a:cs typeface="Calibri" charset="0"/>
                <a:hlinkClick r:id="rId2"/>
              </a:rPr>
              <a:t>ir</a:t>
            </a:r>
            <a:r>
              <a:rPr lang="en-US" sz="2400" dirty="0">
                <a:latin typeface="Calibri" charset="0"/>
                <a:ea typeface="Calibri" charset="0"/>
                <a:cs typeface="Calibri" charset="0"/>
                <a:hlinkClick r:id="rId2"/>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a:latin typeface="Calibri" charset="0"/>
                <a:cs typeface="Calibri" charset="0"/>
              </a:rPr>
              <a:t>Singhal, A., Salton, G., Mitra, M., &amp; Buckley, C. (1996). Document length normalization. Information Processing &amp; Management, 32(5), 619-633.</a:t>
            </a:r>
            <a:endParaRPr lang="en-US" sz="240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©2020,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How is the function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sSup>
                      <m:sSupPr>
                        <m:ctrlPr>
                          <a:rPr lang="fr-CH" i="1" dirty="0">
                            <a:latin typeface="Cambria Math" panose="02040503050406030204" pitchFamily="18" charset="0"/>
                          </a:rPr>
                        </m:ctrlPr>
                      </m:sSupPr>
                      <m:e>
                        <m:r>
                          <a:rPr lang="fr-CH" i="1" dirty="0">
                            <a:latin typeface="Cambria Math" panose="02040503050406030204" pitchFamily="18" charset="0"/>
                          </a:rPr>
                          <m:t>2</m:t>
                        </m:r>
                      </m:e>
                      <m:sup>
                        <m:r>
                          <a:rPr lang="fr-CH" i="1" dirty="0">
                            <a:latin typeface="Cambria Math" panose="02040503050406030204" pitchFamily="18" charset="0"/>
                          </a:rPr>
                          <m:t>𝐷</m:t>
                        </m:r>
                      </m:sup>
                    </m:sSup>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a:latin typeface="Calibri" charset="0"/>
                    <a:ea typeface="ＭＳ Ｐゴシック" charset="0"/>
                  </a:rPr>
                  <a:t> computed?</a:t>
                </a: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blipFill>
                <a:blip r:embed="rId3"/>
                <a:stretch>
                  <a:fillRect l="-1831" r="-1690" b="-9722"/>
                </a:stretch>
              </a:blipFill>
            </p:spPr>
            <p:txBody>
              <a:bodyPr/>
              <a:lstStyle/>
              <a:p>
                <a:r>
                  <a:rPr lang="en-US">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85034" y="1813645"/>
                <a:ext cx="246661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85034" y="1813645"/>
                <a:ext cx="2466619" cy="400744"/>
              </a:xfrm>
              <a:prstGeom prst="rect">
                <a:avLst/>
              </a:prstGeom>
              <a:blipFill>
                <a:blip r:embed="rId10"/>
                <a:stretch>
                  <a:fillRect b="-12500"/>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923666" y="5659624"/>
                <a:ext cx="2267719" cy="42882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sSup>
                        <m:sSupPr>
                          <m:ctrlPr>
                            <a:rPr lang="fr-CH" sz="2000" i="1">
                              <a:latin typeface="Cambria Math" panose="02040503050406030204" pitchFamily="18" charset="0"/>
                              <a:ea typeface="Cambria Math" panose="02040503050406030204" pitchFamily="18" charset="0"/>
                              <a:cs typeface="Calibri" charset="0"/>
                            </a:rPr>
                          </m:ctrlPr>
                        </m:sSupPr>
                        <m:e>
                          <m:r>
                            <a:rPr lang="fr-CH" sz="2000" i="1">
                              <a:latin typeface="Cambria Math" panose="02040503050406030204" pitchFamily="18" charset="0"/>
                              <a:ea typeface="Cambria Math" panose="02040503050406030204" pitchFamily="18" charset="0"/>
                              <a:cs typeface="Calibri" charset="0"/>
                            </a:rPr>
                            <m:t>2</m:t>
                          </m:r>
                        </m:e>
                        <m:sup>
                          <m:r>
                            <a:rPr lang="fr-CH" sz="2000" i="1">
                              <a:latin typeface="Cambria Math" panose="02040503050406030204" pitchFamily="18" charset="0"/>
                              <a:ea typeface="Cambria Math" panose="02040503050406030204" pitchFamily="18" charset="0"/>
                              <a:cs typeface="Calibri" charset="0"/>
                            </a:rPr>
                            <m:t>𝐷</m:t>
                          </m:r>
                        </m:sup>
                      </m:sSup>
                      <m:r>
                        <a:rPr lang="fr-CH" sz="200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923666" y="5659624"/>
                <a:ext cx="2267719" cy="428828"/>
              </a:xfrm>
              <a:prstGeom prst="rect">
                <a:avLst/>
              </a:prstGeom>
              <a:blipFill>
                <a:blip r:embed="rId11"/>
                <a:stretch>
                  <a:fillRect b="-1176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66388" y="3272138"/>
                <a:ext cx="2720983"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a:rPr lang="fr-CH" b="0" i="1">
                        <a:latin typeface="Cambria Math" panose="02040503050406030204" pitchFamily="18" charset="0"/>
                        <a:cs typeface="Calibri" charset="0"/>
                      </a:rPr>
                      <m:t>𝑅</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a:latin typeface="Calibri" charset="0"/>
                    <a:cs typeface="Calibri" charset="0"/>
                  </a:rPr>
                  <a:t>,</a:t>
                </a:r>
                <a:r>
                  <a:rPr lang="en-US">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66388" y="3272138"/>
                <a:ext cx="2720983" cy="391382"/>
              </a:xfrm>
              <a:prstGeom prst="rect">
                <a:avLst/>
              </a:prstGeom>
              <a:blipFill>
                <a:blip r:embed="rId12"/>
                <a:stretch>
                  <a:fillRect t="-6452" r="-926" b="-1935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246408" y="1477212"/>
                <a:ext cx="1755719"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sSup>
                        <m:sSupPr>
                          <m:ctrlPr>
                            <a:rPr lang="fr-CH" sz="2000" b="0" i="1">
                              <a:latin typeface="Cambria Math" panose="02040503050406030204" pitchFamily="18" charset="0"/>
                              <a:ea typeface="Cambria Math" panose="02040503050406030204" pitchFamily="18" charset="0"/>
                              <a:cs typeface="Calibri" charset="0"/>
                            </a:rPr>
                          </m:ctrlPr>
                        </m:sSupPr>
                        <m:e>
                          <m:r>
                            <a:rPr lang="fr-CH" sz="2000" b="0" i="1">
                              <a:latin typeface="Cambria Math" panose="02040503050406030204" pitchFamily="18" charset="0"/>
                              <a:ea typeface="Cambria Math" panose="02040503050406030204" pitchFamily="18" charset="0"/>
                              <a:cs typeface="Calibri" charset="0"/>
                            </a:rPr>
                            <m:t>2</m:t>
                          </m:r>
                        </m:e>
                        <m:sup>
                          <m:r>
                            <a:rPr lang="fr-CH" sz="2000" b="0" i="1">
                              <a:latin typeface="Cambria Math" panose="02040503050406030204" pitchFamily="18" charset="0"/>
                              <a:ea typeface="Cambria Math" panose="02040503050406030204" pitchFamily="18" charset="0"/>
                              <a:cs typeface="Calibri" charset="0"/>
                            </a:rPr>
                            <m:t>𝐷</m:t>
                          </m:r>
                        </m:sup>
                      </m:sSup>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246408" y="1477212"/>
                <a:ext cx="1755719" cy="400744"/>
              </a:xfrm>
              <a:prstGeom prst="rect">
                <a:avLst/>
              </a:prstGeom>
              <a:blipFill>
                <a:blip r:embed="rId16"/>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16755</TotalTime>
  <Words>10115</Words>
  <Application>Microsoft Macintosh PowerPoint</Application>
  <PresentationFormat>A4 Paper (210x297 mm)</PresentationFormat>
  <Paragraphs>818</Paragraphs>
  <Slides>62</Slides>
  <Notes>48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5" baseType="lpstr">
      <vt:lpstr>ＭＳ Ｐゴシック</vt:lpstr>
      <vt:lpstr>ＭＳ Ｐゴシック</vt:lpstr>
      <vt:lpstr>Arial</vt:lpstr>
      <vt:lpstr>Calibri</vt:lpstr>
      <vt:lpstr>Cambria Math</vt:lpstr>
      <vt:lpstr>Comic Sans MS</vt:lpstr>
      <vt:lpstr>Euclid Math Two</vt:lpstr>
      <vt:lpstr>Symbol</vt:lpstr>
      <vt:lpstr>Tempus Sans ITC</vt:lpstr>
      <vt:lpstr>Times New Roman</vt:lpstr>
      <vt:lpstr>Verdana</vt:lpstr>
      <vt:lpstr>1_part1 XML</vt:lpstr>
      <vt:lpstr>Equation</vt:lpstr>
      <vt:lpstr>Part 1: Information Retrieval</vt:lpstr>
      <vt:lpstr>Information Management Tasks</vt:lpstr>
      <vt:lpstr>Overview</vt:lpstr>
      <vt:lpstr>1. Information Retrieval</vt:lpstr>
      <vt:lpstr>What is Information Retrieval?</vt:lpstr>
      <vt:lpstr>Different Types of Information Retrieval</vt:lpstr>
      <vt:lpstr>Basic Information Retrieval Approach</vt:lpstr>
      <vt:lpstr>Example: Text Retrieval</vt:lpstr>
      <vt:lpstr>How is the function IR:2^D×Q→R computed?</vt:lpstr>
      <vt:lpstr>Retrieval Model</vt:lpstr>
      <vt:lpstr>What are the Features of a Document?</vt:lpstr>
      <vt:lpstr>Relationships!</vt:lpstr>
      <vt:lpstr>What does the Similarity Function compute?</vt:lpstr>
      <vt:lpstr>Information Filtering</vt:lpstr>
      <vt:lpstr>Information Retrieval and Browsing</vt:lpstr>
      <vt:lpstr>A retrieval model attempts to capture …</vt:lpstr>
      <vt:lpstr>2. Text-based Information Retrieval</vt:lpstr>
      <vt:lpstr>Text-based Information Retrieval</vt:lpstr>
      <vt:lpstr>Architecture of Text Retrieval Systems</vt:lpstr>
      <vt:lpstr>Pre-Processing Text for Text Retrieval</vt:lpstr>
      <vt:lpstr>Text Retrieval - Basic Concepts and Notations </vt:lpstr>
      <vt:lpstr>Example: Documents</vt:lpstr>
      <vt:lpstr>Term-Document Matrix</vt:lpstr>
      <vt:lpstr>Full-text retrieval refers to the fact that …</vt:lpstr>
      <vt:lpstr>The entries of a term-document matrix indicate …</vt:lpstr>
      <vt:lpstr>Boolean Retrieval</vt:lpstr>
      <vt:lpstr>"Similarity" Computation in Boolean Retrieval</vt:lpstr>
      <vt:lpstr>"Similarity" Computation in Boolean Retrieval</vt:lpstr>
      <vt:lpstr>Example</vt:lpstr>
      <vt:lpstr>Let the query be represented by {(1, 0, -1), (0, -1, 1)}  and the document by (1, 0, 1). The document …</vt:lpstr>
      <vt:lpstr>3. Vector Space Retrieval</vt:lpstr>
      <vt:lpstr>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The term frequency of a term is normalized …</vt:lpstr>
      <vt:lpstr>The inverse document frequency of a term can increase …</vt:lpstr>
      <vt:lpstr>The Role of Document Length</vt:lpstr>
      <vt:lpstr>Length Normalization</vt:lpstr>
      <vt:lpstr>Variants of Vector Space Retrieval Model</vt:lpstr>
      <vt:lpstr>Discussion of Vector Space Retrieval Model</vt:lpstr>
      <vt:lpstr>4. Evaluating Information retrieval</vt:lpstr>
      <vt:lpstr>Evaluating a Retrieval Model</vt:lpstr>
      <vt:lpstr>Evaluating Information Retrieval</vt:lpstr>
      <vt:lpstr>Recall and Precision</vt:lpstr>
      <vt:lpstr>Recall and Precision – A Tradeoff</vt:lpstr>
      <vt:lpstr>Combined Measures</vt:lpstr>
      <vt:lpstr>Precision/Recall Tradeoff in Ranked Retrieval</vt:lpstr>
      <vt:lpstr>Evaluating Ranked Retrieval</vt:lpstr>
      <vt:lpstr>Interpolated Precision</vt:lpstr>
      <vt:lpstr>Mean Average Precision (MAP)</vt:lpstr>
      <vt:lpstr>Example</vt:lpstr>
      <vt:lpstr>ROC Curve</vt:lpstr>
      <vt:lpstr>If the top 100 documents contain 50 relevant documents …</vt:lpstr>
      <vt:lpstr>If retrieval system A has a higher precision at k than system B …</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Karl Aberer</cp:lastModifiedBy>
  <cp:revision>563</cp:revision>
  <cp:lastPrinted>2011-11-26T23:27:04Z</cp:lastPrinted>
  <dcterms:created xsi:type="dcterms:W3CDTF">1601-01-01T00:00:00Z</dcterms:created>
  <dcterms:modified xsi:type="dcterms:W3CDTF">2020-09-18T09:54:37Z</dcterms:modified>
</cp:coreProperties>
</file>